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81"/>
  </p:notesMasterIdLst>
  <p:handoutMasterIdLst>
    <p:handoutMasterId r:id="rId82"/>
  </p:handoutMasterIdLst>
  <p:sldIdLst>
    <p:sldId id="259" r:id="rId5"/>
    <p:sldId id="257" r:id="rId6"/>
    <p:sldId id="258" r:id="rId7"/>
    <p:sldId id="271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30" r:id="rId18"/>
    <p:sldId id="331" r:id="rId19"/>
    <p:sldId id="332" r:id="rId20"/>
    <p:sldId id="333" r:id="rId21"/>
    <p:sldId id="334" r:id="rId22"/>
    <p:sldId id="335" r:id="rId23"/>
    <p:sldId id="269" r:id="rId24"/>
    <p:sldId id="270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2" r:id="rId35"/>
    <p:sldId id="283" r:id="rId36"/>
    <p:sldId id="284" r:id="rId37"/>
    <p:sldId id="285" r:id="rId38"/>
    <p:sldId id="287" r:id="rId39"/>
    <p:sldId id="288" r:id="rId40"/>
    <p:sldId id="281" r:id="rId41"/>
    <p:sldId id="289" r:id="rId42"/>
    <p:sldId id="290" r:id="rId43"/>
    <p:sldId id="291" r:id="rId44"/>
    <p:sldId id="295" r:id="rId45"/>
    <p:sldId id="292" r:id="rId46"/>
    <p:sldId id="293" r:id="rId47"/>
    <p:sldId id="294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3" r:id="rId70"/>
    <p:sldId id="324" r:id="rId71"/>
    <p:sldId id="310" r:id="rId72"/>
    <p:sldId id="325" r:id="rId73"/>
    <p:sldId id="326" r:id="rId74"/>
    <p:sldId id="327" r:id="rId75"/>
    <p:sldId id="311" r:id="rId76"/>
    <p:sldId id="312" r:id="rId77"/>
    <p:sldId id="328" r:id="rId78"/>
    <p:sldId id="329" r:id="rId79"/>
    <p:sldId id="313" r:id="rId80"/>
  </p:sldIdLst>
  <p:sldSz cx="12188825" cy="6858000"/>
  <p:notesSz cx="6858000" cy="9144000"/>
  <p:defaultTextStyle>
    <a:defPPr rtl="0">
      <a:defRPr lang="pt-b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780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6" d="100"/>
          <a:sy n="56" d="100"/>
        </p:scale>
        <p:origin x="285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Centro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3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53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5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080000"/>
              </a:lightRig>
            </a:scene3d>
            <a:sp3d>
              <a:bevelT w="38100" h="12700" prst="softRound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1º tri 2015</c:v>
                </c:pt>
                <c:pt idx="1">
                  <c:v>1º tri 2016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2115</c:v>
                </c:pt>
                <c:pt idx="1">
                  <c:v>1824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E-4293-AB34-271FAC47289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Congós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080000"/>
              </a:lightRig>
            </a:scene3d>
            <a:sp3d>
              <a:bevelT w="38100" h="12700" prst="softRound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1º tri 2015</c:v>
                </c:pt>
                <c:pt idx="1">
                  <c:v>1º tri 2016</c:v>
                </c:pt>
              </c:strCache>
            </c:strRef>
          </c:cat>
          <c:val>
            <c:numRef>
              <c:f>Planilha1!$C$2:$C$3</c:f>
              <c:numCache>
                <c:formatCode>General</c:formatCode>
                <c:ptCount val="2"/>
                <c:pt idx="0">
                  <c:v>1498</c:v>
                </c:pt>
                <c:pt idx="1">
                  <c:v>1253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1E-4293-AB34-271FAC47289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Novo Horizonte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080000"/>
              </a:lightRig>
            </a:scene3d>
            <a:sp3d>
              <a:bevelT w="38100" h="12700" prst="softRound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1º tri 2015</c:v>
                </c:pt>
                <c:pt idx="1">
                  <c:v>1º tri 2016</c:v>
                </c:pt>
              </c:strCache>
            </c:strRef>
          </c:cat>
          <c:val>
            <c:numRef>
              <c:f>Planilha1!$D$2:$D$3</c:f>
              <c:numCache>
                <c:formatCode>General</c:formatCode>
                <c:ptCount val="2"/>
                <c:pt idx="0">
                  <c:v>1269</c:v>
                </c:pt>
                <c:pt idx="1">
                  <c:v>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1E-4293-AB34-271FAC472894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Novo Buritizal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080000"/>
              </a:lightRig>
            </a:scene3d>
            <a:sp3d>
              <a:bevelT w="38100" h="12700" prst="softRound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1º tri 2015</c:v>
                </c:pt>
                <c:pt idx="1">
                  <c:v>1º tri 2016</c:v>
                </c:pt>
              </c:strCache>
            </c:strRef>
          </c:cat>
          <c:val>
            <c:numRef>
              <c:f>Planilha1!$E$2:$E$3</c:f>
              <c:numCache>
                <c:formatCode>General</c:formatCode>
                <c:ptCount val="2"/>
                <c:pt idx="0">
                  <c:v>1384</c:v>
                </c:pt>
                <c:pt idx="1">
                  <c:v>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1E-4293-AB34-271FAC472894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Pacoval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4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54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5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080000"/>
              </a:lightRig>
            </a:scene3d>
            <a:sp3d>
              <a:bevelT w="38100" h="12700" prst="softRound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1º tri 2015</c:v>
                </c:pt>
                <c:pt idx="1">
                  <c:v>1º tri 2016</c:v>
                </c:pt>
              </c:strCache>
            </c:strRef>
          </c:cat>
          <c:val>
            <c:numRef>
              <c:f>Planilha1!$F$2:$F$3</c:f>
              <c:numCache>
                <c:formatCode>General</c:formatCode>
                <c:ptCount val="2"/>
                <c:pt idx="0">
                  <c:v>1213</c:v>
                </c:pt>
                <c:pt idx="1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1E-4293-AB34-271FAC4728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5487312"/>
        <c:axId val="233745808"/>
      </c:barChart>
      <c:catAx>
        <c:axId val="36548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3745808"/>
        <c:crosses val="autoZero"/>
        <c:auto val="1"/>
        <c:lblAlgn val="ctr"/>
        <c:lblOffset val="100"/>
        <c:noMultiLvlLbl val="0"/>
      </c:catAx>
      <c:valAx>
        <c:axId val="23374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548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01/08/2016</a:t>
            </a:r>
            <a:endParaRPr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9429053-DC2A-4342-ADD4-2FD729D91E2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01/08/2016</a:t>
            </a:r>
            <a:endParaRPr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EBA5BD7-F043-4D1B-AA17-CD412FC534D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0" y="802299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6598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5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BAA8DA-93AF-4E9E-ABA2-5ED498B85D95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826791" cy="4659889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55FA6B-752A-456F-94A1-FADA0F160CFF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2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412776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3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6"/>
            <a:ext cx="862819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C365D6-8309-44A9-821D-773494F65EEC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1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603134" cy="105930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35766E-44A9-41D3-AF6B-1C7C8A525FF4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3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605159" cy="10563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643942" cy="2644457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2" y="2023004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2" y="2821491"/>
            <a:ext cx="4643942" cy="263737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C4D4D1-8B1A-4985-8B66-05CEFEBEC824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0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55F6433-B673-4F40-BC2F-4BC29C6410CE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556792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477C28-A5BC-4C7E-9C15-50C67AA110F4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9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3272247" cy="2247117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1" y="798974"/>
            <a:ext cx="6010904" cy="4658826"/>
          </a:xfrm>
        </p:spPr>
        <p:txBody>
          <a:bodyPr anchor="ctr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3274160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0C49331-6BD7-47DE-8552-5C2FC3902156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1E58CD5D-A4BF-492D-9D5B-300295143E93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5" y="3143605"/>
            <a:ext cx="55259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99721"/>
            <a:ext cx="12188825" cy="452569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332656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1598659"/>
            <a:ext cx="9600774" cy="430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749" y="6346244"/>
            <a:ext cx="201622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FA35766E-44A9-41D3-AF6B-1C7C8A525FF4}" type="datetime4">
              <a:rPr lang="pt-BR" smtClean="0"/>
              <a:pPr/>
              <a:t>13 de março de 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0985" y="6346244"/>
            <a:ext cx="778120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8988" y="6237288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014DD1E-5D91-48A3-AD6D-45FBA980D106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1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600" b="0" i="0" kern="1200" cap="all">
          <a:solidFill>
            <a:srgbClr val="C00000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942D1F-FA9E-4CEB-855D-461FBB1303BD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</a:t>
            </a:fld>
            <a:endParaRPr lang="pt-BR"/>
          </a:p>
        </p:txBody>
      </p:sp>
      <p:sp>
        <p:nvSpPr>
          <p:cNvPr id="7" name="Espaço Reservado para Conteúdo 6"/>
          <p:cNvSpPr>
            <a:spLocks noGrp="1"/>
          </p:cNvSpPr>
          <p:nvPr>
            <p:ph idx="4294967295"/>
          </p:nvPr>
        </p:nvSpPr>
        <p:spPr>
          <a:xfrm>
            <a:off x="1071576" y="130254"/>
            <a:ext cx="10360025" cy="596304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Universidade Federal do Amapá – UNIFAP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Curso de Bacharelado em Arquitetura e Urbanismo</a:t>
            </a:r>
          </a:p>
          <a:p>
            <a:pPr marL="0" indent="0" algn="ctr">
              <a:lnSpc>
                <a:spcPct val="110000"/>
              </a:lnSpc>
              <a:buNone/>
            </a:pPr>
            <a:endParaRPr lang="pt-BR" sz="24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pt-BR" sz="2400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Discente: Rodrigo Pinto Dias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Orientador:  Prof. </a:t>
            </a:r>
            <a:r>
              <a:rPr lang="pt-BR" sz="2400" dirty="0" err="1" smtClean="0"/>
              <a:t>MSc</a:t>
            </a:r>
            <a:r>
              <a:rPr lang="pt-BR" sz="2400" dirty="0" smtClean="0"/>
              <a:t>. André de Barros Coelho</a:t>
            </a:r>
          </a:p>
          <a:p>
            <a:pPr marL="0" indent="0" algn="ctr">
              <a:lnSpc>
                <a:spcPct val="110000"/>
              </a:lnSpc>
              <a:buNone/>
            </a:pPr>
            <a:endParaRPr lang="pt-BR" sz="24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pt-BR" sz="2400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Macapá-AP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/>
              <a:t>2018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44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/>
              <a:t>Fases do sistema degenerativo arquitetônico:</a:t>
            </a:r>
          </a:p>
          <a:p>
            <a:r>
              <a:rPr lang="pt-BR" dirty="0" smtClean="0"/>
              <a:t>Etapa degenerativa de ocupação</a:t>
            </a:r>
          </a:p>
          <a:p>
            <a:pPr lvl="1"/>
            <a:r>
              <a:rPr lang="pt-BR" dirty="0" smtClean="0"/>
              <a:t>Atividade</a:t>
            </a:r>
          </a:p>
          <a:p>
            <a:pPr lvl="1"/>
            <a:r>
              <a:rPr lang="pt-BR" dirty="0" smtClean="0"/>
              <a:t>Declínio</a:t>
            </a:r>
          </a:p>
          <a:p>
            <a:r>
              <a:rPr lang="pt-BR" dirty="0" smtClean="0"/>
              <a:t>Etapa degenerativa de naturalização</a:t>
            </a:r>
          </a:p>
          <a:p>
            <a:pPr lvl="1"/>
            <a:r>
              <a:rPr lang="pt-BR" dirty="0" smtClean="0"/>
              <a:t>Decomposição</a:t>
            </a:r>
          </a:p>
          <a:p>
            <a:pPr lvl="1"/>
            <a:r>
              <a:rPr lang="pt-BR" dirty="0"/>
              <a:t>R</a:t>
            </a:r>
            <a:r>
              <a:rPr lang="pt-BR" dirty="0" smtClean="0"/>
              <a:t>uína</a:t>
            </a:r>
          </a:p>
          <a:p>
            <a:pPr lvl="1"/>
            <a:r>
              <a:rPr lang="pt-BR" dirty="0" smtClean="0"/>
              <a:t>Incorporação</a:t>
            </a:r>
          </a:p>
          <a:p>
            <a:pPr lvl="1"/>
            <a:r>
              <a:rPr lang="pt-BR" dirty="0" smtClean="0"/>
              <a:t>Fragmentação</a:t>
            </a:r>
          </a:p>
          <a:p>
            <a:pPr lvl="1"/>
            <a:r>
              <a:rPr lang="pt-BR" dirty="0" smtClean="0"/>
              <a:t>Sobreposição</a:t>
            </a:r>
          </a:p>
          <a:p>
            <a:pPr lvl="1"/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0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Processo de decomposição da edificação ao longo do tempo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1844824"/>
            <a:ext cx="8834622" cy="3534492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11</a:t>
            </a:fld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701924" y="53732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Fonte:</a:t>
            </a:r>
            <a:r>
              <a:rPr lang="pt-BR" sz="1800" dirty="0" smtClean="0"/>
              <a:t> Rocha</a:t>
            </a:r>
            <a:r>
              <a:rPr lang="pt-BR" sz="1800" dirty="0"/>
              <a:t>, 2014, p. </a:t>
            </a:r>
            <a:r>
              <a:rPr lang="pt-BR" sz="1800" dirty="0" smtClean="0"/>
              <a:t>53.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7045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regenerativo arquitetônico: </a:t>
            </a:r>
          </a:p>
          <a:p>
            <a:pPr algn="just"/>
            <a:r>
              <a:rPr lang="pt-BR" dirty="0" smtClean="0"/>
              <a:t>Tipologias de </a:t>
            </a:r>
            <a:r>
              <a:rPr lang="pt-BR" dirty="0"/>
              <a:t>intervenção que podem ser </a:t>
            </a:r>
            <a:r>
              <a:rPr lang="pt-BR" dirty="0" smtClean="0"/>
              <a:t>utilizadas </a:t>
            </a:r>
            <a:r>
              <a:rPr lang="pt-BR" dirty="0"/>
              <a:t>a partir de determinadas fases da </a:t>
            </a:r>
            <a:r>
              <a:rPr lang="pt-BR" dirty="0" smtClean="0"/>
              <a:t>etapa degenerativa </a:t>
            </a:r>
            <a:r>
              <a:rPr lang="pt-BR" dirty="0"/>
              <a:t>com o objetivo de iniciar um novo ciclo </a:t>
            </a:r>
            <a:r>
              <a:rPr lang="pt-BR" dirty="0" smtClean="0"/>
              <a:t>degenero-regenerativo.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2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51202" y="2276872"/>
            <a:ext cx="9600774" cy="3631778"/>
          </a:xfrm>
        </p:spPr>
        <p:txBody>
          <a:bodyPr numCol="2">
            <a:normAutofit/>
          </a:bodyPr>
          <a:lstStyle/>
          <a:p>
            <a:r>
              <a:rPr lang="pt-BR" sz="2400" dirty="0" smtClean="0"/>
              <a:t>Sistema </a:t>
            </a:r>
            <a:r>
              <a:rPr lang="pt-BR" sz="2400" dirty="0"/>
              <a:t>Recuperativo</a:t>
            </a:r>
            <a:r>
              <a:rPr lang="pt-BR" sz="2400" dirty="0" smtClean="0"/>
              <a:t>;</a:t>
            </a:r>
          </a:p>
          <a:p>
            <a:r>
              <a:rPr lang="pt-BR" sz="2400" dirty="0" smtClean="0"/>
              <a:t>Sistema </a:t>
            </a:r>
            <a:r>
              <a:rPr lang="pt-BR" sz="2400" dirty="0"/>
              <a:t>Corretivo</a:t>
            </a:r>
            <a:r>
              <a:rPr lang="pt-BR" sz="2400" dirty="0" smtClean="0"/>
              <a:t>;</a:t>
            </a:r>
          </a:p>
          <a:p>
            <a:r>
              <a:rPr lang="pt-BR" sz="2400" dirty="0" smtClean="0"/>
              <a:t>Sistema </a:t>
            </a:r>
            <a:r>
              <a:rPr lang="pt-BR" sz="2400" dirty="0"/>
              <a:t>Apropriativo</a:t>
            </a:r>
            <a:r>
              <a:rPr lang="pt-BR" sz="2400" dirty="0" smtClean="0"/>
              <a:t>;</a:t>
            </a:r>
          </a:p>
          <a:p>
            <a:r>
              <a:rPr lang="pt-BR" sz="2400" dirty="0" smtClean="0"/>
              <a:t>Sistema Mineral;</a:t>
            </a:r>
          </a:p>
          <a:p>
            <a:r>
              <a:rPr lang="pt-BR" sz="2400" dirty="0" smtClean="0"/>
              <a:t>Sistema Fóssil; </a:t>
            </a:r>
          </a:p>
          <a:p>
            <a:r>
              <a:rPr lang="pt-BR" sz="2400" dirty="0" smtClean="0"/>
              <a:t>Sistema Conservativo;</a:t>
            </a:r>
          </a:p>
          <a:p>
            <a:r>
              <a:rPr lang="pt-BR" sz="2400" dirty="0" smtClean="0"/>
              <a:t>Sistema Associativo;</a:t>
            </a:r>
          </a:p>
          <a:p>
            <a:r>
              <a:rPr lang="pt-BR" sz="2400" dirty="0" smtClean="0"/>
              <a:t>Sistema Oportunista;</a:t>
            </a:r>
          </a:p>
          <a:p>
            <a:r>
              <a:rPr lang="pt-BR" sz="2400" dirty="0" smtClean="0"/>
              <a:t>Sistema </a:t>
            </a:r>
            <a:r>
              <a:rPr lang="pt-BR" sz="2400" dirty="0" err="1" smtClean="0"/>
              <a:t>Incorporativo</a:t>
            </a:r>
            <a:r>
              <a:rPr lang="pt-BR" sz="2400" dirty="0"/>
              <a:t>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13</a:t>
            </a:fld>
            <a:endParaRPr lang="pt-BR"/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451202" y="1598659"/>
            <a:ext cx="9600774" cy="67821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531" indent="-228531" algn="l" defTabSz="914126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regenerativo arquitetônico: </a:t>
            </a:r>
          </a:p>
        </p:txBody>
      </p:sp>
    </p:spTree>
    <p:extLst>
      <p:ext uri="{BB962C8B-B14F-4D97-AF65-F5344CB8AC3E}">
        <p14:creationId xmlns:p14="http://schemas.microsoft.com/office/powerpoint/2010/main" val="40193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recuperativo: </a:t>
            </a:r>
            <a:r>
              <a:rPr lang="pt-BR" dirty="0"/>
              <a:t>r</a:t>
            </a:r>
            <a:r>
              <a:rPr lang="pt-BR" dirty="0" smtClean="0"/>
              <a:t>etomada da identidade primitiva do local;</a:t>
            </a:r>
          </a:p>
          <a:p>
            <a:pPr algn="just"/>
            <a:r>
              <a:rPr lang="pt-BR" dirty="0" smtClean="0"/>
              <a:t>Aplicável nas fases degenerativas de atividade e declínio.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corretivo:</a:t>
            </a:r>
            <a:r>
              <a:rPr lang="pt-BR" dirty="0" smtClean="0"/>
              <a:t> correção e adaptação do espaço e resolução de falhas de projeto; </a:t>
            </a:r>
          </a:p>
          <a:p>
            <a:pPr algn="just"/>
            <a:r>
              <a:rPr lang="pt-BR" dirty="0" smtClean="0"/>
              <a:t>Aplicada em períodos próximos á construção da edificação.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8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apropriativo: </a:t>
            </a:r>
            <a:r>
              <a:rPr lang="pt-BR" dirty="0" smtClean="0"/>
              <a:t>despojamento do interior, reconfiguração interna da estrutura a um novo uso e utilização dos limites exteriores;</a:t>
            </a:r>
          </a:p>
          <a:p>
            <a:pPr algn="just"/>
            <a:r>
              <a:rPr lang="pt-BR" dirty="0" smtClean="0"/>
              <a:t>Pouca alteração na relação com o entorno;</a:t>
            </a:r>
          </a:p>
          <a:p>
            <a:pPr algn="just"/>
            <a:r>
              <a:rPr lang="pt-BR" dirty="0" smtClean="0"/>
              <a:t>Aplicável até a fase de declínio e abandono.</a:t>
            </a:r>
          </a:p>
          <a:p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9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mineral:</a:t>
            </a:r>
            <a:r>
              <a:rPr lang="pt-BR" dirty="0"/>
              <a:t> </a:t>
            </a:r>
            <a:r>
              <a:rPr lang="pt-BR" dirty="0" smtClean="0"/>
              <a:t>apropriação da vedação externa de um edifício emparedado;</a:t>
            </a:r>
          </a:p>
          <a:p>
            <a:pPr algn="just"/>
            <a:r>
              <a:rPr lang="pt-BR" dirty="0" smtClean="0"/>
              <a:t>Promove referência ao edifício antigo com liberdade de modificação do interior, cobertura, fachada e etc.</a:t>
            </a:r>
          </a:p>
          <a:p>
            <a:pPr algn="just"/>
            <a:r>
              <a:rPr lang="pt-BR" dirty="0" smtClean="0"/>
              <a:t>Aplicável até a fase degenerativa de decomposição.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0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fóssil: </a:t>
            </a:r>
            <a:r>
              <a:rPr lang="pt-BR" dirty="0" smtClean="0"/>
              <a:t>Uso o edifício antigo como molde, objetivo de preservar suas linhas e expressões arquitetônicas sem necessariamente preserva-lo;</a:t>
            </a:r>
          </a:p>
          <a:p>
            <a:pPr algn="just"/>
            <a:r>
              <a:rPr lang="pt-BR" dirty="0" smtClean="0"/>
              <a:t>Aplicável até à etapa degenerativa de ruína.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conservativo: </a:t>
            </a:r>
            <a:r>
              <a:rPr lang="pt-BR" dirty="0"/>
              <a:t>Uso da edificação antiga como composição cênica ou paisagística associada a uma nova edificação;</a:t>
            </a:r>
          </a:p>
          <a:p>
            <a:pPr algn="just"/>
            <a:r>
              <a:rPr lang="pt-BR" dirty="0"/>
              <a:t>Aplicável até às etapas degenerativas finais.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1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associativo: </a:t>
            </a:r>
            <a:r>
              <a:rPr lang="pt-BR" dirty="0" smtClean="0"/>
              <a:t>apropriação do edifício antigo por uma nova estrutura de forma a preservar as suas linhas originais, porém como duas massas distintas.</a:t>
            </a:r>
          </a:p>
          <a:p>
            <a:pPr algn="just"/>
            <a:r>
              <a:rPr lang="pt-BR" dirty="0"/>
              <a:t>Aplicável até às etapas degenerativas finais.</a:t>
            </a:r>
          </a:p>
          <a:p>
            <a:pPr marL="0" indent="0" algn="just">
              <a:buNone/>
            </a:pP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oportunista: </a:t>
            </a:r>
            <a:r>
              <a:rPr lang="pt-BR" dirty="0" smtClean="0"/>
              <a:t>usa os limites da edificação primitiva sem recupera-la e insere uma estrutura nova e independente no seu interior.</a:t>
            </a:r>
          </a:p>
          <a:p>
            <a:pPr algn="just"/>
            <a:r>
              <a:rPr lang="pt-BR" dirty="0"/>
              <a:t>Aplicável até às etapas degenerativas finais.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istema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incorporativo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dirty="0" smtClean="0"/>
              <a:t>preenchimento dos vazios da estrutura antiga por um novo corpo, regresso a estrutura e formas primitivas com transformação da sua leitura global devido ao novo material aplicado.</a:t>
            </a:r>
          </a:p>
          <a:p>
            <a:pPr algn="just"/>
            <a:r>
              <a:rPr lang="pt-BR" dirty="0"/>
              <a:t>Aplicável até às etapas degenerativas finais.</a:t>
            </a:r>
          </a:p>
          <a:p>
            <a:pPr algn="just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7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br" dirty="0" smtClean="0"/>
              <a:t>Do Abandono a uma Nova Arquitetura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t-BR" dirty="0" smtClean="0"/>
              <a:t>Edificações Abandonadas no Bairro Central </a:t>
            </a:r>
            <a:r>
              <a:rPr lang="pt-BR" dirty="0"/>
              <a:t>(</a:t>
            </a:r>
            <a:r>
              <a:rPr lang="pt-BR" dirty="0" smtClean="0"/>
              <a:t>Macapá-AP) e Proposta de Uma Escola de  Artes Digitais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Sistemas regenerativos arquitetônicos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691" y="1556792"/>
            <a:ext cx="8889768" cy="413281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806691" y="568960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Fonte:</a:t>
            </a:r>
            <a:r>
              <a:rPr lang="pt-BR" sz="1800" dirty="0" smtClean="0"/>
              <a:t> Rocha</a:t>
            </a:r>
            <a:r>
              <a:rPr lang="pt-BR" sz="1800" dirty="0"/>
              <a:t>, 2014, p. 6</a:t>
            </a:r>
            <a:r>
              <a:rPr lang="pt-BR" sz="1800" dirty="0" smtClean="0"/>
              <a:t>3.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1530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pt-BR" dirty="0"/>
              <a:t>Edificações Abandonadas no Bairro </a:t>
            </a:r>
            <a:r>
              <a:rPr lang="pt-BR" dirty="0" smtClean="0"/>
              <a:t>Central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Contexto local e objeto de estudo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5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Bairro Central de Macapá-AP</a:t>
            </a:r>
          </a:p>
          <a:p>
            <a:r>
              <a:rPr lang="pt-BR" dirty="0" smtClean="0"/>
              <a:t>Área: 3,53 Km²;</a:t>
            </a:r>
          </a:p>
          <a:p>
            <a:r>
              <a:rPr lang="pt-BR" dirty="0" smtClean="0"/>
              <a:t>Núcleo da cidade;</a:t>
            </a:r>
          </a:p>
          <a:p>
            <a:r>
              <a:rPr lang="pt-BR" dirty="0" smtClean="0"/>
              <a:t>Empreendimentos comerciais e serviços;</a:t>
            </a:r>
          </a:p>
          <a:p>
            <a:r>
              <a:rPr lang="pt-BR" dirty="0" smtClean="0"/>
              <a:t>Ocupação data do século XVIII.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9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Vila de S. José Macapá – Por Cap. Eng. Gaspar João Geraldo de </a:t>
            </a:r>
            <a:r>
              <a:rPr lang="pt-BR" dirty="0" err="1"/>
              <a:t>Gronfelde</a:t>
            </a:r>
            <a:r>
              <a:rPr lang="pt-BR" dirty="0"/>
              <a:t> (1761)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393" y="1484784"/>
            <a:ext cx="5878364" cy="4096756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23</a:t>
            </a:fld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312393" y="55815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Fonte: </a:t>
            </a:r>
            <a:r>
              <a:rPr lang="pt-BR" sz="1800" dirty="0" smtClean="0"/>
              <a:t>Fórum </a:t>
            </a:r>
            <a:r>
              <a:rPr lang="pt-BR" sz="1800" dirty="0"/>
              <a:t>Landi </a:t>
            </a:r>
            <a:r>
              <a:rPr lang="pt-BR" sz="1800" dirty="0" smtClean="0"/>
              <a:t>UFPA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5186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24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358579" y="5798284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b="1" dirty="0" smtClean="0"/>
              <a:t>Fonte:</a:t>
            </a:r>
            <a:r>
              <a:rPr lang="pt-BR" sz="1800" dirty="0" smtClean="0"/>
              <a:t> Google </a:t>
            </a:r>
            <a:r>
              <a:rPr lang="pt-BR" sz="1800" dirty="0"/>
              <a:t>Earth, </a:t>
            </a:r>
            <a:r>
              <a:rPr lang="pt-BR" sz="1800" dirty="0" smtClean="0"/>
              <a:t>2018. </a:t>
            </a:r>
            <a:endParaRPr lang="pt-BR" sz="1800" dirty="0"/>
          </a:p>
        </p:txBody>
      </p:sp>
      <p:pic>
        <p:nvPicPr>
          <p:cNvPr id="17" name="film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579" y="294029"/>
            <a:ext cx="9786020" cy="5504255"/>
          </a:xfrm>
        </p:spPr>
      </p:pic>
    </p:spTree>
    <p:extLst>
      <p:ext uri="{BB962C8B-B14F-4D97-AF65-F5344CB8AC3E}">
        <p14:creationId xmlns:p14="http://schemas.microsoft.com/office/powerpoint/2010/main" val="28925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problemas encontrados:</a:t>
            </a:r>
          </a:p>
          <a:p>
            <a:r>
              <a:rPr lang="pt-BR" dirty="0" smtClean="0"/>
              <a:t>Segurança pública deficiente;</a:t>
            </a:r>
          </a:p>
          <a:p>
            <a:r>
              <a:rPr lang="pt-BR" dirty="0" smtClean="0"/>
              <a:t>Mal funcionamento da infraestrutura urbana;</a:t>
            </a:r>
          </a:p>
          <a:p>
            <a:r>
              <a:rPr lang="pt-BR" dirty="0" smtClean="0"/>
              <a:t>Ocorrência de  vazios urbanos e espaços subutilizados.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1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Solicitações encaminhadas ao CIODES por Bairro (1º Trimestre 2015 - 2016)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26</a:t>
            </a:fld>
            <a:endParaRPr lang="pt-BR"/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570406"/>
              </p:ext>
            </p:extLst>
          </p:nvPr>
        </p:nvGraphicFramePr>
        <p:xfrm>
          <a:off x="1450975" y="1598613"/>
          <a:ext cx="9601200" cy="397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ângulo 9"/>
          <p:cNvSpPr/>
          <p:nvPr/>
        </p:nvSpPr>
        <p:spPr>
          <a:xfrm>
            <a:off x="1450975" y="5517232"/>
            <a:ext cx="6092825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</a:t>
            </a:r>
            <a:r>
              <a:rPr lang="pt-BR" sz="1800" dirty="0">
                <a:ea typeface="Calibri" panose="020F0502020204030204" pitchFamily="34" charset="0"/>
                <a:cs typeface="Times New Roman" panose="02020603050405020304" pitchFamily="18" charset="0"/>
              </a:rPr>
              <a:t> SEJUSP, 2016. (Adaptação do autor, 2017).</a:t>
            </a:r>
          </a:p>
        </p:txBody>
      </p:sp>
    </p:spTree>
    <p:extLst>
      <p:ext uri="{BB962C8B-B14F-4D97-AF65-F5344CB8AC3E}">
        <p14:creationId xmlns:p14="http://schemas.microsoft.com/office/powerpoint/2010/main" val="9518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028" y="1474462"/>
            <a:ext cx="7227094" cy="4258794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27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873795" y="5677285"/>
            <a:ext cx="6092825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Google Earth, 2018. (Adaptação do Autor, 2018).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451202" y="332656"/>
            <a:ext cx="9600774" cy="1049235"/>
          </a:xfrm>
        </p:spPr>
        <p:txBody>
          <a:bodyPr>
            <a:normAutofit fontScale="90000"/>
          </a:bodyPr>
          <a:lstStyle/>
          <a:p>
            <a:r>
              <a:rPr lang="pt-BR" cap="none" dirty="0" smtClean="0"/>
              <a:t>USOS PREDOMINANTES NO BAIRRO CENTRAL DE MACAPÁ-AP</a:t>
            </a:r>
            <a:endParaRPr lang="pt-BR" cap="none" dirty="0"/>
          </a:p>
        </p:txBody>
      </p:sp>
    </p:spTree>
    <p:extLst>
      <p:ext uri="{BB962C8B-B14F-4D97-AF65-F5344CB8AC3E}">
        <p14:creationId xmlns:p14="http://schemas.microsoft.com/office/powerpoint/2010/main" val="24860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Edificação abandonada:</a:t>
            </a:r>
          </a:p>
          <a:p>
            <a:pPr algn="just"/>
            <a:r>
              <a:rPr lang="pt-BR" dirty="0"/>
              <a:t>É considerado como edificação abandonada, para este trabalho, </a:t>
            </a:r>
            <a:r>
              <a:rPr lang="pt-BR" dirty="0" smtClean="0"/>
              <a:t>toda edificação </a:t>
            </a:r>
            <a:r>
              <a:rPr lang="pt-BR" dirty="0"/>
              <a:t>compreendida na área delimitada de pesquisa que não cumpre sua </a:t>
            </a:r>
            <a:r>
              <a:rPr lang="pt-BR" dirty="0" smtClean="0"/>
              <a:t>função social</a:t>
            </a:r>
            <a:r>
              <a:rPr lang="pt-BR" dirty="0"/>
              <a:t>, não está habitada com uso residencial, comercial ou industrial </a:t>
            </a:r>
            <a:r>
              <a:rPr lang="pt-BR" dirty="0" smtClean="0"/>
              <a:t>regulares</a:t>
            </a:r>
            <a:r>
              <a:rPr lang="pt-BR" dirty="0"/>
              <a:t>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9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Edificações abandonadas:</a:t>
            </a:r>
          </a:p>
          <a:p>
            <a:r>
              <a:rPr lang="pt-BR" dirty="0" smtClean="0"/>
              <a:t>Concentram pessoas socialmente excluídas;</a:t>
            </a:r>
          </a:p>
          <a:p>
            <a:r>
              <a:rPr lang="pt-BR" dirty="0" smtClean="0"/>
              <a:t>Espaço de suporte à criminalidade;</a:t>
            </a:r>
          </a:p>
          <a:p>
            <a:r>
              <a:rPr lang="pt-BR" dirty="0" smtClean="0"/>
              <a:t>Foco de proliferação de vetores de doenças.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1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/>
              <a:t>Contemporaneidade, abandono e intervenção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Edificações Abandonadas no Bairro Central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Projeto Arquitetônico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180FAB-2627-4FA8-93C9-51C4AEB6F9B1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3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das edificações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abandonadas:</a:t>
            </a:r>
          </a:p>
          <a:p>
            <a:r>
              <a:rPr lang="pt-BR" dirty="0"/>
              <a:t>P</a:t>
            </a:r>
            <a:r>
              <a:rPr lang="pt-BR" dirty="0" smtClean="0"/>
              <a:t>or origem</a:t>
            </a:r>
          </a:p>
          <a:p>
            <a:pPr marL="457063" lvl="1" indent="0">
              <a:buNone/>
            </a:pPr>
            <a:r>
              <a:rPr lang="pt-BR" dirty="0"/>
              <a:t>C</a:t>
            </a:r>
            <a:r>
              <a:rPr lang="pt-BR" dirty="0" smtClean="0"/>
              <a:t>onflitos </a:t>
            </a:r>
            <a:r>
              <a:rPr lang="pt-BR" dirty="0"/>
              <a:t>judiciais, abandonos por causa técnica, e abandono por </a:t>
            </a:r>
            <a:r>
              <a:rPr lang="pt-BR" dirty="0" smtClean="0"/>
              <a:t>insustentabilidade;</a:t>
            </a:r>
          </a:p>
          <a:p>
            <a:r>
              <a:rPr lang="pt-BR" dirty="0" smtClean="0"/>
              <a:t>Administração</a:t>
            </a:r>
          </a:p>
          <a:p>
            <a:pPr marL="457063" lvl="1" indent="0">
              <a:buNone/>
            </a:pPr>
            <a:r>
              <a:rPr lang="pt-BR" dirty="0" smtClean="0"/>
              <a:t>Pública ou privada;</a:t>
            </a:r>
          </a:p>
          <a:p>
            <a:r>
              <a:rPr lang="pt-BR" dirty="0" smtClean="0"/>
              <a:t>Estágio </a:t>
            </a:r>
            <a:r>
              <a:rPr lang="pt-BR" dirty="0"/>
              <a:t>do </a:t>
            </a:r>
            <a:r>
              <a:rPr lang="pt-BR" dirty="0" smtClean="0"/>
              <a:t>abandono</a:t>
            </a:r>
          </a:p>
          <a:p>
            <a:pPr marL="457063" lvl="1" indent="0">
              <a:buNone/>
            </a:pPr>
            <a:r>
              <a:rPr lang="pt-BR" dirty="0" smtClean="0"/>
              <a:t>De acordo com o sistema degenerativo arquitetônico.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1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31</a:t>
            </a:fld>
            <a:endParaRPr lang="pt-BR"/>
          </a:p>
        </p:txBody>
      </p:sp>
      <p:pic>
        <p:nvPicPr>
          <p:cNvPr id="7" name="Espaço Reservado para Conteúdo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35" y="1518274"/>
            <a:ext cx="6853941" cy="385408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102145" y="5372360"/>
            <a:ext cx="5669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2017.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451203" y="1518274"/>
            <a:ext cx="2626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Edificação em construção abandonada devido a conflito judicial, avenida FAB.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32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102145" y="5372360"/>
            <a:ext cx="56692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Google Earth, 2018.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451203" y="1518274"/>
            <a:ext cx="2626986" cy="212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Edificação abandonada por causa técnica na esquina da Rua São José com Av. Cora de Carvalho.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0"/>
          <a:stretch/>
        </p:blipFill>
        <p:spPr>
          <a:xfrm>
            <a:off x="4198035" y="1499003"/>
            <a:ext cx="6876745" cy="38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33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02145" y="5372360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2018.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51203" y="1518274"/>
            <a:ext cx="2626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Edificação abandonada por insustentabilidade. Avenida Duque de Caxias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Janeiro de 2018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4723" r="14920" b="15806"/>
          <a:stretch/>
        </p:blipFill>
        <p:spPr bwMode="auto">
          <a:xfrm>
            <a:off x="4198034" y="1499003"/>
            <a:ext cx="6864930" cy="3874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03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34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02145" y="5372360"/>
            <a:ext cx="56692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Google Earth, 2018.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51203" y="1518274"/>
            <a:ext cx="2626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Edificação abandonada por insustentabilidade. Avenida Duque de Caxias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Novembro de 2012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6988" r="12993" b="25678"/>
          <a:stretch/>
        </p:blipFill>
        <p:spPr bwMode="auto">
          <a:xfrm>
            <a:off x="4222204" y="1484785"/>
            <a:ext cx="6840760" cy="3888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35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02145" y="5372360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2017.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51203" y="1518274"/>
            <a:ext cx="2626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Feira do caranguejo e obra abandonada do Shopping Popular ao fundo. Rua São José. 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1466"/>
          <a:stretch/>
        </p:blipFill>
        <p:spPr>
          <a:xfrm>
            <a:off x="4222203" y="1484785"/>
            <a:ext cx="6840761" cy="38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36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02145" y="5372360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2018.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51203" y="1518274"/>
            <a:ext cx="262698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Edificação em condição de “abandono funcional” na esquina da Rua Jovino Dinoá com Av.  Almirante Barroso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r="3188" b="7853"/>
          <a:stretch/>
        </p:blipFill>
        <p:spPr>
          <a:xfrm>
            <a:off x="4222203" y="1484785"/>
            <a:ext cx="6840761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473440"/>
            <a:ext cx="10070132" cy="5994615"/>
          </a:xfr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37</a:t>
            </a:fld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001197" y="6350169"/>
            <a:ext cx="56692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Autor, 2018.</a:t>
            </a:r>
            <a:endParaRPr lang="pt-BR" sz="1800" dirty="0">
              <a:solidFill>
                <a:schemeClr val="bg1">
                  <a:lumMod val="9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01196" y="-18174"/>
            <a:ext cx="100507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Abandonos no bairro Central de Macapá-AP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Outras constatações da pesquisa de campo:</a:t>
            </a:r>
          </a:p>
          <a:p>
            <a:pPr algn="just"/>
            <a:r>
              <a:rPr lang="pt-BR" dirty="0" smtClean="0"/>
              <a:t>Expectativa de crescimento do uso comercial sobre o uso residencial;</a:t>
            </a:r>
          </a:p>
          <a:p>
            <a:pPr algn="just"/>
            <a:r>
              <a:rPr lang="pt-BR" dirty="0" smtClean="0"/>
              <a:t>Ocorrência de forte atividade no mercado imobiliário, englobando edificações abandonadas, lotes vazios e pontos comerciais fechados devido a recente crise.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Edificações Abandonadas no Bairro Central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Edificação escolhida para intervenção:</a:t>
            </a:r>
          </a:p>
          <a:p>
            <a:pPr marL="0" indent="0">
              <a:buNone/>
            </a:pPr>
            <a:r>
              <a:rPr lang="pt-BR" dirty="0" smtClean="0"/>
              <a:t>“Casinha do formigueiro”</a:t>
            </a:r>
          </a:p>
          <a:p>
            <a:pPr marL="0" indent="0">
              <a:buNone/>
            </a:pPr>
            <a:r>
              <a:rPr lang="pt-BR" dirty="0" smtClean="0"/>
              <a:t>Av. Mendonça Furtado, 122</a:t>
            </a:r>
          </a:p>
          <a:p>
            <a:r>
              <a:rPr lang="pt-BR" dirty="0" smtClean="0"/>
              <a:t>Dimensões do lote: 5m x 35m;</a:t>
            </a:r>
          </a:p>
          <a:p>
            <a:r>
              <a:rPr lang="pt-BR" dirty="0" smtClean="0"/>
              <a:t>Aparenta ter sido construída no século XVIII;</a:t>
            </a:r>
          </a:p>
          <a:p>
            <a:r>
              <a:rPr lang="pt-BR" dirty="0" smtClean="0"/>
              <a:t>Edificação simples, poucos cômodos;</a:t>
            </a:r>
          </a:p>
          <a:p>
            <a:r>
              <a:rPr lang="pt-BR" dirty="0" smtClean="0"/>
              <a:t>Sinais de reformas e modificações;</a:t>
            </a:r>
          </a:p>
          <a:p>
            <a:r>
              <a:rPr lang="pt-BR" dirty="0" smtClean="0"/>
              <a:t> Pertence à Prefeitura Municipal de Macapá, alocado para a implantação do Museu do Negro.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7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pt-BR" dirty="0" smtClean="0"/>
              <a:t>Contemporaneidade</a:t>
            </a:r>
            <a:r>
              <a:rPr lang="pt-BR" dirty="0"/>
              <a:t>, abandono e intervenção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Base conceitual e método de intervenção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1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Edificação escolhida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40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3024" r="13191"/>
          <a:stretch/>
        </p:blipFill>
        <p:spPr>
          <a:xfrm>
            <a:off x="261764" y="1772816"/>
            <a:ext cx="5256585" cy="374676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4421" t="14501" r="4945" b="8543"/>
          <a:stretch/>
        </p:blipFill>
        <p:spPr>
          <a:xfrm>
            <a:off x="6022404" y="1772817"/>
            <a:ext cx="5904657" cy="374441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61764" y="5423907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2018.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022404" y="5418098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2017.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Planta baixa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" y="1484784"/>
            <a:ext cx="11915223" cy="3672408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41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98866" y="5243886"/>
            <a:ext cx="56692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Lacerda, 2017, prancha 2/7 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Entorno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42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1556793"/>
            <a:ext cx="5616624" cy="420430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09836" y="5680592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Google Earth, 2017 (Adaptação do autor, 2017).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Aplicação do conceito ao contexto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1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Instituição de ensino de artes digitais – Conceito:</a:t>
            </a:r>
          </a:p>
          <a:p>
            <a:r>
              <a:rPr lang="pt-BR" dirty="0" smtClean="0"/>
              <a:t>Estética singular e ideia de criatividade;</a:t>
            </a:r>
          </a:p>
          <a:p>
            <a:r>
              <a:rPr lang="pt-BR" dirty="0" smtClean="0"/>
              <a:t>Ambiente </a:t>
            </a:r>
            <a:r>
              <a:rPr lang="pt-BR" dirty="0"/>
              <a:t>instigador aos sentidos, principalmente a </a:t>
            </a:r>
            <a:r>
              <a:rPr lang="pt-BR" dirty="0" smtClean="0"/>
              <a:t>visão;</a:t>
            </a:r>
          </a:p>
          <a:p>
            <a:r>
              <a:rPr lang="pt-BR" dirty="0" smtClean="0"/>
              <a:t>Utilizar </a:t>
            </a:r>
            <a:r>
              <a:rPr lang="pt-BR" dirty="0"/>
              <a:t>a intervenção como elemento </a:t>
            </a:r>
            <a:r>
              <a:rPr lang="pt-BR" dirty="0" smtClean="0"/>
              <a:t>protetor do patrimônio;</a:t>
            </a:r>
          </a:p>
          <a:p>
            <a:r>
              <a:rPr lang="pt-BR" dirty="0" smtClean="0"/>
              <a:t>Agregar </a:t>
            </a:r>
            <a:r>
              <a:rPr lang="pt-BR" dirty="0"/>
              <a:t>as linguagens arquitetônicas </a:t>
            </a:r>
            <a:r>
              <a:rPr lang="pt-BR" dirty="0" smtClean="0"/>
              <a:t>antiga e contemporânea;</a:t>
            </a:r>
          </a:p>
          <a:p>
            <a:r>
              <a:rPr lang="pt-BR" dirty="0" smtClean="0"/>
              <a:t>Mediar a aplicação dos conceitos vistos anteriormente.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C365D6-8309-44A9-821D-773494F65EEC}" type="datetime4">
              <a:rPr lang="pt-BR" smtClean="0"/>
              <a:t>13 de março de 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smtClean="0"/>
              <a:t>Universidade Federal do Amapá - 2018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Instituição de ensino de artes digitais – Conceito:</a:t>
            </a:r>
          </a:p>
          <a:p>
            <a:pPr algn="just"/>
            <a:r>
              <a:rPr lang="pt-BR" dirty="0" smtClean="0"/>
              <a:t>Inclusão da edificação na dinâmica econômica local e na prática cotidiana (Bonduki e Certeau);</a:t>
            </a:r>
          </a:p>
          <a:p>
            <a:pPr algn="just"/>
            <a:r>
              <a:rPr lang="pt-BR" dirty="0" smtClean="0"/>
              <a:t>Evitar o </a:t>
            </a:r>
            <a:r>
              <a:rPr lang="pt-BR" dirty="0"/>
              <a:t>uso comercial e a produção de </a:t>
            </a:r>
            <a:r>
              <a:rPr lang="pt-BR" dirty="0" smtClean="0"/>
              <a:t>não-lugares (Bauman) e de falsos históricos e a “</a:t>
            </a:r>
            <a:r>
              <a:rPr lang="pt-BR" dirty="0" err="1" smtClean="0"/>
              <a:t>musealização</a:t>
            </a:r>
            <a:r>
              <a:rPr lang="pt-BR" dirty="0" smtClean="0"/>
              <a:t>” da cidade a partir da exploração pelo turismo (</a:t>
            </a:r>
            <a:r>
              <a:rPr lang="pt-BR" dirty="0" err="1" smtClean="0"/>
              <a:t>Huyssen</a:t>
            </a:r>
            <a:r>
              <a:rPr lang="pt-BR" dirty="0" smtClean="0"/>
              <a:t>).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9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projetuais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pt-BR" i="1" dirty="0" err="1" smtClean="0"/>
              <a:t>Conical</a:t>
            </a:r>
            <a:r>
              <a:rPr lang="pt-BR" i="1" dirty="0" smtClean="0"/>
              <a:t> </a:t>
            </a:r>
            <a:r>
              <a:rPr lang="pt-BR" i="1" dirty="0" err="1" smtClean="0"/>
              <a:t>intersect</a:t>
            </a:r>
            <a:r>
              <a:rPr lang="pt-BR" i="1" dirty="0" smtClean="0"/>
              <a:t> </a:t>
            </a:r>
            <a:r>
              <a:rPr lang="pt-BR" dirty="0" smtClean="0"/>
              <a:t>(1975) </a:t>
            </a:r>
          </a:p>
          <a:p>
            <a:r>
              <a:rPr lang="pt-BR" dirty="0" smtClean="0"/>
              <a:t>Teatro Engenho </a:t>
            </a:r>
            <a:r>
              <a:rPr lang="pt-BR" dirty="0"/>
              <a:t>C</a:t>
            </a:r>
            <a:r>
              <a:rPr lang="pt-BR" dirty="0" smtClean="0"/>
              <a:t>entral (2009)</a:t>
            </a:r>
          </a:p>
          <a:p>
            <a:r>
              <a:rPr lang="pt-BR" i="1" dirty="0" smtClean="0"/>
              <a:t>The White </a:t>
            </a:r>
            <a:r>
              <a:rPr lang="pt-BR" i="1" dirty="0" err="1" smtClean="0"/>
              <a:t>House</a:t>
            </a:r>
            <a:r>
              <a:rPr lang="pt-BR" i="1" dirty="0" smtClean="0"/>
              <a:t> </a:t>
            </a:r>
            <a:r>
              <a:rPr lang="pt-BR" dirty="0" smtClean="0"/>
              <a:t>(2009)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3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arquitetônico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i="1" dirty="0" err="1" smtClean="0"/>
              <a:t>Conical</a:t>
            </a:r>
            <a:r>
              <a:rPr lang="pt-BR" i="1" dirty="0" smtClean="0"/>
              <a:t> </a:t>
            </a:r>
            <a:r>
              <a:rPr lang="pt-BR" i="1" dirty="0" err="1" smtClean="0"/>
              <a:t>Intersect</a:t>
            </a:r>
            <a:r>
              <a:rPr lang="pt-BR" i="1" dirty="0" smtClean="0"/>
              <a:t> </a:t>
            </a:r>
            <a:r>
              <a:rPr lang="pt-BR" dirty="0" smtClean="0"/>
              <a:t>(1975) – Por Gordon Matta-Clark.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47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2169335"/>
            <a:ext cx="5667866" cy="385195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09836" y="5680592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Curiator.com.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arquitetônico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Teatro Engenho Central (2009) – Por Brasil Arquitetura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48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2200497"/>
            <a:ext cx="7654877" cy="331673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09836" y="5680592"/>
            <a:ext cx="5669279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Brasil Arquitetura.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arquitetônico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The White </a:t>
            </a:r>
            <a:r>
              <a:rPr lang="pt-BR" dirty="0" err="1" smtClean="0"/>
              <a:t>House</a:t>
            </a:r>
            <a:r>
              <a:rPr lang="pt-BR" dirty="0" smtClean="0"/>
              <a:t> (2009) – Por </a:t>
            </a:r>
            <a:r>
              <a:rPr lang="pt-BR" i="1" dirty="0" smtClean="0"/>
              <a:t>WT </a:t>
            </a:r>
            <a:r>
              <a:rPr lang="pt-BR" i="1" dirty="0" err="1"/>
              <a:t>Architecture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49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408" y="2225037"/>
            <a:ext cx="6751339" cy="344374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09836" y="5680592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>
                <a:ea typeface="Calibri" panose="020F0502020204030204" pitchFamily="34" charset="0"/>
                <a:cs typeface="Times New Roman" panose="02020603050405020304" pitchFamily="18" charset="0"/>
              </a:rPr>
              <a:t>E-Architect.</a:t>
            </a:r>
          </a:p>
        </p:txBody>
      </p:sp>
    </p:spTree>
    <p:extLst>
      <p:ext uri="{BB962C8B-B14F-4D97-AF65-F5344CB8AC3E}">
        <p14:creationId xmlns:p14="http://schemas.microsoft.com/office/powerpoint/2010/main" val="28558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</a:t>
            </a:r>
            <a:r>
              <a:rPr lang="pt-BR" dirty="0" smtClean="0"/>
              <a:t>intervenção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Mudanças na sociedade:</a:t>
            </a:r>
          </a:p>
          <a:p>
            <a:r>
              <a:rPr lang="pt-BR" dirty="0" smtClean="0"/>
              <a:t>“Liquefação </a:t>
            </a:r>
            <a:r>
              <a:rPr lang="pt-BR" dirty="0"/>
              <a:t>e </a:t>
            </a:r>
            <a:r>
              <a:rPr lang="pt-BR" dirty="0" err="1"/>
              <a:t>ressolidificação</a:t>
            </a:r>
            <a:r>
              <a:rPr lang="pt-BR" dirty="0"/>
              <a:t>” de </a:t>
            </a:r>
            <a:r>
              <a:rPr lang="pt-BR" dirty="0" smtClean="0"/>
              <a:t>instituições;</a:t>
            </a:r>
          </a:p>
          <a:p>
            <a:r>
              <a:rPr lang="pt-BR" dirty="0" smtClean="0"/>
              <a:t>Liberalismo econômico;</a:t>
            </a:r>
          </a:p>
          <a:p>
            <a:r>
              <a:rPr lang="pt-BR" dirty="0" smtClean="0"/>
              <a:t>Individualidade;</a:t>
            </a:r>
          </a:p>
          <a:p>
            <a:r>
              <a:rPr lang="pt-BR" dirty="0" smtClean="0"/>
              <a:t>Nomadismo;</a:t>
            </a:r>
          </a:p>
          <a:p>
            <a:r>
              <a:rPr lang="pt-BR" dirty="0"/>
              <a:t>F</a:t>
            </a:r>
            <a:r>
              <a:rPr lang="pt-BR" dirty="0" smtClean="0"/>
              <a:t>im </a:t>
            </a:r>
            <a:r>
              <a:rPr lang="pt-BR" dirty="0"/>
              <a:t>dos grupos </a:t>
            </a:r>
            <a:r>
              <a:rPr lang="pt-BR" dirty="0" smtClean="0"/>
              <a:t>de referência e instituições supremas.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4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Legislação:</a:t>
            </a:r>
          </a:p>
          <a:p>
            <a:r>
              <a:rPr lang="pt-BR" dirty="0"/>
              <a:t>Setor Comercial – </a:t>
            </a:r>
            <a:r>
              <a:rPr lang="pt-BR" dirty="0" smtClean="0"/>
              <a:t>SC;</a:t>
            </a:r>
            <a:endParaRPr lang="pt-BR" dirty="0"/>
          </a:p>
          <a:p>
            <a:r>
              <a:rPr lang="pt-BR" dirty="0" smtClean="0"/>
              <a:t>Altura </a:t>
            </a:r>
            <a:r>
              <a:rPr lang="pt-BR" dirty="0"/>
              <a:t>máxima de 23 </a:t>
            </a:r>
            <a:r>
              <a:rPr lang="pt-BR" dirty="0" smtClean="0"/>
              <a:t>metros;</a:t>
            </a:r>
          </a:p>
          <a:p>
            <a:r>
              <a:rPr lang="pt-BR" dirty="0"/>
              <a:t>T</a:t>
            </a:r>
            <a:r>
              <a:rPr lang="pt-BR" dirty="0" smtClean="0"/>
              <a:t>axa </a:t>
            </a:r>
            <a:r>
              <a:rPr lang="pt-BR" dirty="0"/>
              <a:t>de ocupação </a:t>
            </a:r>
            <a:r>
              <a:rPr lang="pt-BR" dirty="0" smtClean="0"/>
              <a:t>de no </a:t>
            </a:r>
            <a:r>
              <a:rPr lang="pt-BR" dirty="0"/>
              <a:t>máximo 80% (oitenta por cento</a:t>
            </a:r>
            <a:r>
              <a:rPr lang="pt-BR" dirty="0" smtClean="0"/>
              <a:t>);</a:t>
            </a:r>
          </a:p>
          <a:p>
            <a:r>
              <a:rPr lang="pt-BR" dirty="0" smtClean="0"/>
              <a:t>Taxa </a:t>
            </a:r>
            <a:r>
              <a:rPr lang="pt-BR" dirty="0"/>
              <a:t>de permeabilização mínima de 15 % (</a:t>
            </a:r>
            <a:r>
              <a:rPr lang="pt-BR" dirty="0" smtClean="0"/>
              <a:t>quinze por </a:t>
            </a:r>
            <a:r>
              <a:rPr lang="pt-BR" dirty="0"/>
              <a:t>cento</a:t>
            </a:r>
            <a:r>
              <a:rPr lang="pt-BR" dirty="0" smtClean="0"/>
              <a:t>);</a:t>
            </a:r>
          </a:p>
          <a:p>
            <a:r>
              <a:rPr lang="pt-BR" dirty="0" smtClean="0"/>
              <a:t>Afastamento </a:t>
            </a:r>
            <a:r>
              <a:rPr lang="pt-BR" dirty="0"/>
              <a:t>frontal de 3 metros</a:t>
            </a:r>
            <a:r>
              <a:rPr lang="pt-BR" dirty="0" smtClean="0"/>
              <a:t>;</a:t>
            </a:r>
          </a:p>
          <a:p>
            <a:r>
              <a:rPr lang="pt-BR" dirty="0" smtClean="0"/>
              <a:t>Afastamentos </a:t>
            </a:r>
            <a:r>
              <a:rPr lang="pt-BR" dirty="0"/>
              <a:t>laterais e de fundo de </a:t>
            </a:r>
            <a:r>
              <a:rPr lang="pt-BR" dirty="0" smtClean="0"/>
              <a:t>1,5 metros;</a:t>
            </a:r>
          </a:p>
          <a:p>
            <a:pPr algn="just"/>
            <a:r>
              <a:rPr lang="pt-BR" dirty="0"/>
              <a:t>Como a edificação é anterior a promulgação do plano diretor municipal e as dimensões do lote diferem dos padrões mínimos exigidos pelo mesmo, ela está autorizada a não cumprir com os requisitos ao qual não se enquadrar desde que aplicadas as soluções adequadas para uso e </a:t>
            </a:r>
            <a:r>
              <a:rPr lang="pt-BR" dirty="0" smtClean="0"/>
              <a:t>habitação.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1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Estudos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bioclimáticos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pt-BR" dirty="0" smtClean="0"/>
              <a:t>Zona tropical, clima </a:t>
            </a:r>
            <a:r>
              <a:rPr lang="pt-BR" dirty="0"/>
              <a:t>quente e </a:t>
            </a:r>
            <a:r>
              <a:rPr lang="pt-BR" dirty="0" smtClean="0"/>
              <a:t>úmido</a:t>
            </a:r>
            <a:r>
              <a:rPr lang="pt-BR" dirty="0"/>
              <a:t>;</a:t>
            </a:r>
          </a:p>
          <a:p>
            <a:r>
              <a:rPr lang="pt-BR" dirty="0"/>
              <a:t>V</a:t>
            </a:r>
            <a:r>
              <a:rPr lang="pt-BR" dirty="0" smtClean="0"/>
              <a:t>ento de </a:t>
            </a:r>
            <a:r>
              <a:rPr lang="pt-BR" dirty="0"/>
              <a:t>direção </a:t>
            </a:r>
            <a:r>
              <a:rPr lang="pt-BR" dirty="0" smtClean="0"/>
              <a:t>nordeste;</a:t>
            </a:r>
          </a:p>
          <a:p>
            <a:r>
              <a:rPr lang="pt-BR" dirty="0" smtClean="0"/>
              <a:t>Dois períodos climáticos, </a:t>
            </a:r>
            <a:r>
              <a:rPr lang="pt-BR" dirty="0"/>
              <a:t>um de chuvas constantes, e outro de chuvas </a:t>
            </a:r>
            <a:r>
              <a:rPr lang="pt-BR" dirty="0" smtClean="0"/>
              <a:t>mais esparsas </a:t>
            </a:r>
            <a:r>
              <a:rPr lang="pt-BR" dirty="0"/>
              <a:t>e forte </a:t>
            </a:r>
            <a:r>
              <a:rPr lang="pt-BR" dirty="0" smtClean="0"/>
              <a:t>insolação;</a:t>
            </a:r>
          </a:p>
          <a:p>
            <a:r>
              <a:rPr lang="pt-BR" dirty="0" smtClean="0"/>
              <a:t>Taxas </a:t>
            </a:r>
            <a:r>
              <a:rPr lang="pt-BR" dirty="0"/>
              <a:t>altíssimas de </a:t>
            </a:r>
            <a:r>
              <a:rPr lang="pt-BR" dirty="0" smtClean="0"/>
              <a:t>insolação.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Usuários:</a:t>
            </a:r>
          </a:p>
          <a:p>
            <a:pPr algn="just"/>
            <a:r>
              <a:rPr lang="pt-BR" dirty="0" smtClean="0"/>
              <a:t>Estudantes: </a:t>
            </a:r>
            <a:r>
              <a:rPr lang="pt-BR" dirty="0"/>
              <a:t>usuários que frequentarão </a:t>
            </a:r>
            <a:r>
              <a:rPr lang="pt-BR" dirty="0" smtClean="0"/>
              <a:t>a instituição </a:t>
            </a:r>
            <a:r>
              <a:rPr lang="pt-BR" dirty="0"/>
              <a:t>para estudar, assistir aulas, e participar das práticas pedagógicas </a:t>
            </a:r>
            <a:r>
              <a:rPr lang="pt-BR" dirty="0" smtClean="0"/>
              <a:t>da instituição</a:t>
            </a:r>
            <a:r>
              <a:rPr lang="pt-BR" dirty="0"/>
              <a:t>.</a:t>
            </a:r>
          </a:p>
          <a:p>
            <a:pPr algn="just"/>
            <a:r>
              <a:rPr lang="pt-BR" dirty="0" smtClean="0"/>
              <a:t>Funcionários: pessoal </a:t>
            </a:r>
            <a:r>
              <a:rPr lang="pt-BR" dirty="0"/>
              <a:t>necessário para </a:t>
            </a:r>
            <a:r>
              <a:rPr lang="pt-BR" dirty="0" smtClean="0"/>
              <a:t>o funcionamento </a:t>
            </a:r>
            <a:r>
              <a:rPr lang="pt-BR" dirty="0"/>
              <a:t>da instituição, edificação, e das atividades pedagógicas previstas </a:t>
            </a:r>
            <a:r>
              <a:rPr lang="pt-BR" dirty="0" smtClean="0"/>
              <a:t>para a </a:t>
            </a:r>
            <a:r>
              <a:rPr lang="pt-BR" dirty="0"/>
              <a:t>mesma, indo </a:t>
            </a:r>
            <a:r>
              <a:rPr lang="pt-BR" dirty="0" smtClean="0"/>
              <a:t>dos </a:t>
            </a:r>
            <a:r>
              <a:rPr lang="pt-BR" dirty="0"/>
              <a:t>funcionários da limpeza aos da </a:t>
            </a:r>
            <a:r>
              <a:rPr lang="pt-BR" dirty="0" smtClean="0"/>
              <a:t>direção.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8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53</a:t>
            </a:fld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00736"/>
              </p:ext>
            </p:extLst>
          </p:nvPr>
        </p:nvGraphicFramePr>
        <p:xfrm>
          <a:off x="-1836" y="1700808"/>
          <a:ext cx="12188825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2312">
                  <a:extLst>
                    <a:ext uri="{9D8B030D-6E8A-4147-A177-3AD203B41FA5}">
                      <a16:colId xmlns:a16="http://schemas.microsoft.com/office/drawing/2014/main" val="938499094"/>
                    </a:ext>
                  </a:extLst>
                </a:gridCol>
                <a:gridCol w="5516513">
                  <a:extLst>
                    <a:ext uri="{9D8B030D-6E8A-4147-A177-3AD203B41FA5}">
                      <a16:colId xmlns:a16="http://schemas.microsoft.com/office/drawing/2014/main" val="3616667041"/>
                    </a:ext>
                  </a:extLst>
                </a:gridCol>
              </a:tblGrid>
              <a:tr h="202580">
                <a:tc gridSpan="2"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 R O G R  A M A   N E C E S S I D A D E S - A R Q U I T E T Ô N I C 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560792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Necessidade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Ambiente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2063149432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Receber, orientar, dar informações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Recepção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3005264174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Organizar e emitir documentos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Secretaria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666901057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Gerenciar a instituição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Direção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2414784710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Reunir, conversar, planejar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Sala de reunião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309266980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Estudar, dar aulas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Salas de aula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766270364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Necessidades fisiológicas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Banheiros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82496327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Estocar materiais e equipamentos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Almoxarifado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3480154901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Alimentação e suporte operacional aos funcionários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Copa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67834855"/>
                  </a:ext>
                </a:extLst>
              </a:tr>
              <a:tr h="218331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Alocar equipamentos e instalações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Laje técnica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242057849"/>
                  </a:ext>
                </a:extLst>
              </a:tr>
              <a:tr h="20258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Consertar e fazer manutenções em equipamentos eletrônicos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Sala de manutenção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1" marR="56711" marT="0" marB="0"/>
                </a:tc>
                <a:extLst>
                  <a:ext uri="{0D108BD9-81ED-4DB2-BD59-A6C34878D82A}">
                    <a16:rowId xmlns:a16="http://schemas.microsoft.com/office/drawing/2014/main" val="1649932316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837828" y="5512876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2017.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Setorização: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54</a:t>
            </a:fld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0395"/>
              </p:ext>
            </p:extLst>
          </p:nvPr>
        </p:nvGraphicFramePr>
        <p:xfrm>
          <a:off x="1341884" y="2564904"/>
          <a:ext cx="880031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113">
                  <a:extLst>
                    <a:ext uri="{9D8B030D-6E8A-4147-A177-3AD203B41FA5}">
                      <a16:colId xmlns:a16="http://schemas.microsoft.com/office/drawing/2014/main" val="2488220318"/>
                    </a:ext>
                  </a:extLst>
                </a:gridCol>
                <a:gridCol w="2933113">
                  <a:extLst>
                    <a:ext uri="{9D8B030D-6E8A-4147-A177-3AD203B41FA5}">
                      <a16:colId xmlns:a16="http://schemas.microsoft.com/office/drawing/2014/main" val="3450585745"/>
                    </a:ext>
                  </a:extLst>
                </a:gridCol>
                <a:gridCol w="2934084">
                  <a:extLst>
                    <a:ext uri="{9D8B030D-6E8A-4147-A177-3AD203B41FA5}">
                      <a16:colId xmlns:a16="http://schemas.microsoft.com/office/drawing/2014/main" val="2291205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SETOR PÚBLICO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SETOR PEDAGÓGICO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SETOR DE SERVIÇO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4417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Recepção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Salas de Aula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Sala de manutenção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7990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Secretaria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Sala de reunião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Almoxarifado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2824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Direção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Banheiro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Laje técnica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721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Banheiro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Copa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56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Banheiro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893763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150046" y="5216664"/>
            <a:ext cx="5669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Autor, 2017.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Diagramas: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55</a:t>
            </a:fld>
            <a:endParaRPr lang="pt-BR"/>
          </a:p>
        </p:txBody>
      </p:sp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1" y="1405569"/>
            <a:ext cx="4176464" cy="46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Pré-dimensionamento: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56</a:t>
            </a:fld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17529"/>
              </p:ext>
            </p:extLst>
          </p:nvPr>
        </p:nvGraphicFramePr>
        <p:xfrm>
          <a:off x="1125860" y="1484784"/>
          <a:ext cx="9600774" cy="4604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498">
                  <a:extLst>
                    <a:ext uri="{9D8B030D-6E8A-4147-A177-3AD203B41FA5}">
                      <a16:colId xmlns:a16="http://schemas.microsoft.com/office/drawing/2014/main" val="1287272963"/>
                    </a:ext>
                  </a:extLst>
                </a:gridCol>
                <a:gridCol w="3552198">
                  <a:extLst>
                    <a:ext uri="{9D8B030D-6E8A-4147-A177-3AD203B41FA5}">
                      <a16:colId xmlns:a16="http://schemas.microsoft.com/office/drawing/2014/main" val="36376790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2665944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856828865"/>
                    </a:ext>
                  </a:extLst>
                </a:gridCol>
                <a:gridCol w="1247846">
                  <a:extLst>
                    <a:ext uri="{9D8B030D-6E8A-4147-A177-3AD203B41FA5}">
                      <a16:colId xmlns:a16="http://schemas.microsoft.com/office/drawing/2014/main" val="334897365"/>
                    </a:ext>
                  </a:extLst>
                </a:gridCol>
              </a:tblGrid>
              <a:tr h="149780">
                <a:tc gridSpan="5"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 R É – D I M E N S I O N A M E N T O</a:t>
                      </a:r>
                      <a:endParaRPr lang="pt-BR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875175"/>
                  </a:ext>
                </a:extLst>
              </a:tr>
              <a:tr h="192316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Ambiente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Móveis e equipamentos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X </a:t>
                      </a:r>
                      <a:r>
                        <a:rPr lang="pt-BR" sz="1200" dirty="0" smtClean="0">
                          <a:effectLst/>
                        </a:rPr>
                        <a:t>(m</a:t>
                      </a:r>
                      <a:r>
                        <a:rPr lang="pt-BR" sz="1200" dirty="0">
                          <a:effectLst/>
                        </a:rPr>
                        <a:t>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Y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Área (m²)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3370461171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Recepção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3021364059"/>
                  </a:ext>
                </a:extLst>
              </a:tr>
              <a:tr h="453273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Secretaria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Arquivo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2529489267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Direção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2119248082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Sala de Manutenção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Bancada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3812929044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Banheiro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Vaso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Pia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2806142562"/>
                  </a:ext>
                </a:extLst>
              </a:tr>
              <a:tr h="453273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Copa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Pia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1985004710"/>
                  </a:ext>
                </a:extLst>
              </a:tr>
              <a:tr h="151091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Almoxarifado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Prateleiras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1216971253"/>
                  </a:ext>
                </a:extLst>
              </a:tr>
              <a:tr h="453273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Laje técnica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Central de ar (Un. Externa)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Antena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Caixa d’agua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644086297"/>
                  </a:ext>
                </a:extLst>
              </a:tr>
              <a:tr h="453273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Sala de aula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Bancada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481724283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Sala de reunião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Mesa de reunião</a:t>
                      </a:r>
                    </a:p>
                    <a:p>
                      <a:pPr indent="54038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Cadeiras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83" marR="38483" marT="0" marB="0" anchor="ctr"/>
                </a:tc>
                <a:extLst>
                  <a:ext uri="{0D108BD9-81ED-4DB2-BD59-A6C34878D82A}">
                    <a16:rowId xmlns:a16="http://schemas.microsoft.com/office/drawing/2014/main" val="2200872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/>
              <a:t>Croquís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57</a:t>
            </a:fld>
            <a:endParaRPr lang="pt-BR"/>
          </a:p>
        </p:txBody>
      </p:sp>
      <p:pic>
        <p:nvPicPr>
          <p:cNvPr id="7" name="Imagem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25771" r="54810" b="13635"/>
          <a:stretch/>
        </p:blipFill>
        <p:spPr bwMode="auto">
          <a:xfrm rot="16200000">
            <a:off x="2857451" y="908134"/>
            <a:ext cx="2266745" cy="5079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6020" r="4693" b="7361"/>
          <a:stretch/>
        </p:blipFill>
        <p:spPr bwMode="auto">
          <a:xfrm>
            <a:off x="6746879" y="2314382"/>
            <a:ext cx="4244077" cy="2266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42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/>
              <a:t>Croquís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58</a:t>
            </a:fld>
            <a:endParaRPr lang="pt-BR"/>
          </a:p>
        </p:txBody>
      </p:sp>
      <p:pic>
        <p:nvPicPr>
          <p:cNvPr id="9" name="Imagem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8661" r="6402" b="10619"/>
          <a:stretch/>
        </p:blipFill>
        <p:spPr bwMode="auto">
          <a:xfrm>
            <a:off x="1451201" y="2394635"/>
            <a:ext cx="4147811" cy="2327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7" t="7511" r="18939" b="69928"/>
          <a:stretch/>
        </p:blipFill>
        <p:spPr bwMode="auto">
          <a:xfrm rot="16200000">
            <a:off x="7258061" y="930802"/>
            <a:ext cx="2330082" cy="525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3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/>
              <a:t>Croquís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59</a:t>
            </a:fld>
            <a:endParaRPr lang="pt-BR"/>
          </a:p>
        </p:txBody>
      </p:sp>
      <p:pic>
        <p:nvPicPr>
          <p:cNvPr id="11" name="Imagem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0" t="17268" r="16813" b="69087"/>
          <a:stretch/>
        </p:blipFill>
        <p:spPr bwMode="auto">
          <a:xfrm>
            <a:off x="1451202" y="2564904"/>
            <a:ext cx="9600774" cy="2992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06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Mudanças na percepção de mundo:</a:t>
            </a:r>
          </a:p>
          <a:p>
            <a:r>
              <a:rPr lang="pt-BR" dirty="0" smtClean="0"/>
              <a:t>Dissociação entre tempo e espaço;</a:t>
            </a:r>
          </a:p>
          <a:p>
            <a:r>
              <a:rPr lang="pt-BR" dirty="0" smtClean="0"/>
              <a:t>Espaços, lugares, não-lugares e espaços vazios;</a:t>
            </a:r>
          </a:p>
          <a:p>
            <a:r>
              <a:rPr lang="pt-BR" dirty="0" smtClean="0"/>
              <a:t>Necessidade da memória e construção da identidade;</a:t>
            </a:r>
          </a:p>
          <a:p>
            <a:r>
              <a:rPr lang="pt-BR" dirty="0" smtClean="0"/>
              <a:t>Sobrecarga informacional e percepcional e aceleração cultural 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0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arquitetônico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/>
              <a:t>Croquís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60</a:t>
            </a:fld>
            <a:endParaRPr lang="pt-BR"/>
          </a:p>
        </p:txBody>
      </p:sp>
      <p:pic>
        <p:nvPicPr>
          <p:cNvPr id="8" name="Imagem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28" t="20660" r="25772" b="26713"/>
          <a:stretch/>
        </p:blipFill>
        <p:spPr bwMode="auto">
          <a:xfrm rot="16200000">
            <a:off x="2767461" y="1051892"/>
            <a:ext cx="2192019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6854" r="18807" b="35310"/>
          <a:stretch/>
        </p:blipFill>
        <p:spPr bwMode="auto">
          <a:xfrm rot="16200000">
            <a:off x="7765218" y="1273409"/>
            <a:ext cx="2192020" cy="438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30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Planta baixa </a:t>
            </a:r>
            <a:r>
              <a:rPr lang="pt-BR" dirty="0" err="1" smtClean="0"/>
              <a:t>pav</a:t>
            </a:r>
            <a:r>
              <a:rPr lang="pt-BR" dirty="0" smtClean="0"/>
              <a:t>. térreo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/>
          <a:stretch/>
        </p:blipFill>
        <p:spPr>
          <a:xfrm>
            <a:off x="97483" y="1556792"/>
            <a:ext cx="23961142" cy="4320480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7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46E-6 1.85185E-6 L -0.88838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Planta baixa </a:t>
            </a:r>
            <a:r>
              <a:rPr lang="pt-BR" dirty="0" err="1"/>
              <a:t>pav</a:t>
            </a:r>
            <a:r>
              <a:rPr lang="pt-BR" dirty="0"/>
              <a:t>. superior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700808"/>
            <a:ext cx="22089396" cy="4104456"/>
          </a:xfrm>
        </p:spPr>
      </p:pic>
    </p:spTree>
    <p:extLst>
      <p:ext uri="{BB962C8B-B14F-4D97-AF65-F5344CB8AC3E}">
        <p14:creationId xmlns:p14="http://schemas.microsoft.com/office/powerpoint/2010/main" val="33522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05E-6 -2.22222E-6 L -0.73978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Corte </a:t>
            </a:r>
            <a:r>
              <a:rPr lang="pt-BR" dirty="0" smtClean="0"/>
              <a:t>AA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12882237" cy="3919317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1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Corte </a:t>
            </a:r>
            <a:r>
              <a:rPr lang="pt-BR" dirty="0" smtClean="0"/>
              <a:t>BB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/>
          <a:stretch/>
        </p:blipFill>
        <p:spPr>
          <a:xfrm>
            <a:off x="-890364" y="1723930"/>
            <a:ext cx="13079189" cy="3793302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1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Cortes CC DD EE FF </a:t>
            </a:r>
            <a:r>
              <a:rPr lang="pt-BR" dirty="0" smtClean="0"/>
              <a:t>GG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" y="1700808"/>
            <a:ext cx="13891976" cy="4358556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4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Planta humanizada </a:t>
            </a:r>
            <a:r>
              <a:rPr lang="pt-BR" dirty="0" err="1"/>
              <a:t>pav</a:t>
            </a:r>
            <a:r>
              <a:rPr lang="pt-BR" dirty="0"/>
              <a:t>. </a:t>
            </a:r>
            <a:r>
              <a:rPr lang="pt-BR" dirty="0" smtClean="0"/>
              <a:t>térreo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14066" r="9762" b="59203"/>
          <a:stretch/>
        </p:blipFill>
        <p:spPr>
          <a:xfrm>
            <a:off x="358788" y="2060848"/>
            <a:ext cx="21386376" cy="3501130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4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142E-6 2.96296E-6 L -0.7877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Planta humanizada </a:t>
            </a:r>
            <a:r>
              <a:rPr lang="pt-BR" dirty="0" err="1"/>
              <a:t>pav</a:t>
            </a:r>
            <a:r>
              <a:rPr lang="pt-BR" dirty="0"/>
              <a:t>. </a:t>
            </a:r>
            <a:r>
              <a:rPr lang="pt-BR" dirty="0" smtClean="0"/>
              <a:t>superior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4162" r="9929" b="20777"/>
          <a:stretch/>
        </p:blipFill>
        <p:spPr>
          <a:xfrm>
            <a:off x="117749" y="1984180"/>
            <a:ext cx="20954327" cy="3266409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4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959E-6 -4.81481E-6 L -0.6755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Volumetrias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7" b="16197"/>
          <a:stretch/>
        </p:blipFill>
        <p:spPr>
          <a:xfrm>
            <a:off x="1652096" y="1612457"/>
            <a:ext cx="9198986" cy="4264815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0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Volumetrias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69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1"/>
          <a:stretch/>
        </p:blipFill>
        <p:spPr>
          <a:xfrm>
            <a:off x="1647954" y="1612457"/>
            <a:ext cx="9198986" cy="41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Abandono:</a:t>
            </a:r>
          </a:p>
          <a:p>
            <a:r>
              <a:rPr lang="pt-BR" dirty="0" smtClean="0"/>
              <a:t>O abandono físico e social;</a:t>
            </a:r>
          </a:p>
          <a:p>
            <a:r>
              <a:rPr lang="pt-BR" dirty="0" smtClean="0"/>
              <a:t>Processos de deterioração e gentrificação do espaço urbano;</a:t>
            </a:r>
          </a:p>
          <a:p>
            <a:r>
              <a:rPr lang="pt-BR" dirty="0" smtClean="0"/>
              <a:t>Diretrizes de boa urbanidade.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Volumetrias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70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3"/>
          <a:stretch/>
        </p:blipFill>
        <p:spPr>
          <a:xfrm>
            <a:off x="1220588" y="1628800"/>
            <a:ext cx="100584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Volumetrias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71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64" y="1663101"/>
            <a:ext cx="7363848" cy="41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1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Crescente supressão </a:t>
            </a:r>
            <a:r>
              <a:rPr lang="pt-BR" dirty="0"/>
              <a:t>da identidade local e do patrimônio histórico e arquitetônico </a:t>
            </a:r>
            <a:r>
              <a:rPr lang="pt-BR" dirty="0" smtClean="0"/>
              <a:t>substituído </a:t>
            </a:r>
            <a:r>
              <a:rPr lang="pt-BR" dirty="0"/>
              <a:t>por edificações comerciais e </a:t>
            </a:r>
            <a:r>
              <a:rPr lang="pt-BR" dirty="0" smtClean="0"/>
              <a:t>empreendimentos imobiliários </a:t>
            </a:r>
            <a:r>
              <a:rPr lang="pt-BR" dirty="0"/>
              <a:t>sob o pretexto do desenvolvimento </a:t>
            </a:r>
            <a:r>
              <a:rPr lang="pt-BR" dirty="0" smtClean="0"/>
              <a:t>econômico</a:t>
            </a:r>
            <a:r>
              <a:rPr lang="pt-BR" dirty="0"/>
              <a:t>;</a:t>
            </a:r>
            <a:endParaRPr lang="pt-BR" dirty="0" smtClean="0"/>
          </a:p>
          <a:p>
            <a:pPr algn="just"/>
            <a:r>
              <a:rPr lang="pt-BR" dirty="0"/>
              <a:t>N</a:t>
            </a:r>
            <a:r>
              <a:rPr lang="pt-BR" dirty="0" smtClean="0"/>
              <a:t>ecessidade </a:t>
            </a:r>
            <a:r>
              <a:rPr lang="pt-BR" dirty="0"/>
              <a:t>de equilíbrio entre a preservação da identidade local e </a:t>
            </a:r>
            <a:r>
              <a:rPr lang="pt-BR" dirty="0" smtClean="0"/>
              <a:t>o crescimento </a:t>
            </a:r>
            <a:r>
              <a:rPr lang="pt-BR" dirty="0"/>
              <a:t>urbano e </a:t>
            </a:r>
            <a:r>
              <a:rPr lang="pt-BR" dirty="0" smtClean="0"/>
              <a:t>econômico</a:t>
            </a:r>
            <a:r>
              <a:rPr lang="pt-BR" dirty="0"/>
              <a:t>;</a:t>
            </a:r>
            <a:endParaRPr lang="pt-BR" dirty="0" smtClean="0"/>
          </a:p>
          <a:p>
            <a:pPr algn="just"/>
            <a:r>
              <a:rPr lang="pt-BR" dirty="0"/>
              <a:t>P</a:t>
            </a:r>
            <a:r>
              <a:rPr lang="pt-BR" dirty="0" smtClean="0"/>
              <a:t>ensar </a:t>
            </a:r>
            <a:r>
              <a:rPr lang="pt-BR" dirty="0"/>
              <a:t>edificações e cidades para pessoas e para o </a:t>
            </a:r>
            <a:r>
              <a:rPr lang="pt-BR" dirty="0" smtClean="0"/>
              <a:t>seu bem-estar </a:t>
            </a:r>
            <a:r>
              <a:rPr lang="pt-BR" dirty="0"/>
              <a:t>de forma coletiva, tomando mais decisões de projeto para beneficiá-las, </a:t>
            </a:r>
            <a:r>
              <a:rPr lang="pt-BR" dirty="0" smtClean="0"/>
              <a:t>em vez </a:t>
            </a:r>
            <a:r>
              <a:rPr lang="pt-BR" dirty="0"/>
              <a:t>de beneficiar ao mercado, apesar de sua forte influência e </a:t>
            </a:r>
            <a:r>
              <a:rPr lang="pt-BR" dirty="0" smtClean="0"/>
              <a:t>persuasão;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/>
              <a:t>ocorrência de abandono </a:t>
            </a:r>
            <a:r>
              <a:rPr lang="pt-BR" dirty="0" smtClean="0"/>
              <a:t>de edificações ocorre por </a:t>
            </a:r>
            <a:r>
              <a:rPr lang="pt-BR" dirty="0"/>
              <a:t>diversas razões que podem ser sistêmicas, como os abandonos </a:t>
            </a:r>
            <a:r>
              <a:rPr lang="pt-BR" dirty="0" smtClean="0"/>
              <a:t>com fim </a:t>
            </a:r>
            <a:r>
              <a:rPr lang="pt-BR" dirty="0"/>
              <a:t>especulativo, ou isoladas, nos casos de abandonos por disputas judiciais ou </a:t>
            </a:r>
            <a:r>
              <a:rPr lang="pt-BR" dirty="0" smtClean="0"/>
              <a:t>por insustentabilidade </a:t>
            </a:r>
            <a:r>
              <a:rPr lang="pt-BR" dirty="0"/>
              <a:t>da </a:t>
            </a:r>
            <a:r>
              <a:rPr lang="pt-BR" dirty="0" smtClean="0"/>
              <a:t>edificação;</a:t>
            </a:r>
          </a:p>
          <a:p>
            <a:pPr algn="just"/>
            <a:r>
              <a:rPr lang="pt-BR" dirty="0"/>
              <a:t>Os abandonos quando servem à </a:t>
            </a:r>
            <a:r>
              <a:rPr lang="pt-BR" dirty="0" smtClean="0"/>
              <a:t>especulação imobiliária </a:t>
            </a:r>
            <a:r>
              <a:rPr lang="pt-BR" dirty="0"/>
              <a:t>recebem determinados cuidados que o resguardam de se tornar um </a:t>
            </a:r>
            <a:r>
              <a:rPr lang="pt-BR" dirty="0" smtClean="0"/>
              <a:t>ponto de </a:t>
            </a:r>
            <a:r>
              <a:rPr lang="pt-BR" dirty="0"/>
              <a:t>suporte à criminalidade ou foco de vetores de doenças, porém contribuem com </a:t>
            </a:r>
            <a:r>
              <a:rPr lang="pt-BR" dirty="0" smtClean="0"/>
              <a:t>a incidência </a:t>
            </a:r>
            <a:r>
              <a:rPr lang="pt-BR" dirty="0"/>
              <a:t>da violência urbana por serem espaços vazios propensos a </a:t>
            </a:r>
            <a:r>
              <a:rPr lang="pt-BR" dirty="0" smtClean="0"/>
              <a:t>transgressão social</a:t>
            </a:r>
            <a:r>
              <a:rPr lang="pt-BR" dirty="0"/>
              <a:t>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1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/>
              <a:t>Explorar </a:t>
            </a:r>
            <a:r>
              <a:rPr lang="pt-BR" dirty="0"/>
              <a:t>novos métodos e conceitos em projeto </a:t>
            </a:r>
            <a:r>
              <a:rPr lang="pt-BR" dirty="0" smtClean="0"/>
              <a:t>que tornem </a:t>
            </a:r>
            <a:r>
              <a:rPr lang="pt-BR" dirty="0"/>
              <a:t>possível uma arquitetura respeitosa com a memória local, responsável com </a:t>
            </a:r>
            <a:r>
              <a:rPr lang="pt-BR" dirty="0" smtClean="0"/>
              <a:t>a sociedade </a:t>
            </a:r>
            <a:r>
              <a:rPr lang="pt-BR" dirty="0"/>
              <a:t>e viável na sua execução e funcionamento, de forma a </a:t>
            </a:r>
            <a:r>
              <a:rPr lang="pt-BR" dirty="0" smtClean="0"/>
              <a:t>aproveitar </a:t>
            </a:r>
            <a:r>
              <a:rPr lang="pt-BR" dirty="0"/>
              <a:t>os </a:t>
            </a:r>
            <a:r>
              <a:rPr lang="pt-BR" dirty="0" smtClean="0"/>
              <a:t>recursos físicos </a:t>
            </a:r>
            <a:r>
              <a:rPr lang="pt-BR" dirty="0"/>
              <a:t>disponíveis da maneira o mais eficiente possível; conciliando </a:t>
            </a:r>
            <a:r>
              <a:rPr lang="pt-BR" dirty="0" smtClean="0"/>
              <a:t>desenvolvimento e </a:t>
            </a:r>
            <a:r>
              <a:rPr lang="pt-BR" dirty="0"/>
              <a:t>preservação do </a:t>
            </a:r>
            <a:r>
              <a:rPr lang="pt-BR" dirty="0" smtClean="0"/>
              <a:t>patrimônio;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1700" dirty="0"/>
              <a:t>Teatro Engenho Central.</a:t>
            </a:r>
            <a:r>
              <a:rPr lang="pt-BR" sz="1700" b="1" dirty="0"/>
              <a:t> Brasil Arquitetura</a:t>
            </a:r>
            <a:r>
              <a:rPr lang="pt-BR" sz="1700" dirty="0"/>
              <a:t>. Disponível em: &lt;http://brasilarquitetura.com/projetos/teatro-engenho-central/&gt;. Acessado em 7 de dezembro de 2017</a:t>
            </a:r>
            <a:r>
              <a:rPr lang="pt-BR" sz="1700" dirty="0" smtClean="0"/>
              <a:t>.</a:t>
            </a:r>
            <a:endParaRPr lang="en-US" sz="1700" dirty="0" smtClean="0"/>
          </a:p>
          <a:p>
            <a:pPr marL="0" indent="0">
              <a:buNone/>
            </a:pPr>
            <a:r>
              <a:rPr lang="pt-BR" sz="1700" dirty="0" err="1"/>
              <a:t>Conical</a:t>
            </a:r>
            <a:r>
              <a:rPr lang="pt-BR" sz="1700" dirty="0"/>
              <a:t> </a:t>
            </a:r>
            <a:r>
              <a:rPr lang="pt-BR" sz="1700" dirty="0" err="1"/>
              <a:t>Intersect</a:t>
            </a:r>
            <a:r>
              <a:rPr lang="pt-BR" sz="1700" dirty="0"/>
              <a:t> </a:t>
            </a:r>
            <a:r>
              <a:rPr lang="pt-BR" sz="1700" dirty="0" err="1"/>
              <a:t>by</a:t>
            </a:r>
            <a:r>
              <a:rPr lang="pt-BR" sz="1700" dirty="0"/>
              <a:t> Gordon Matta-Clark. </a:t>
            </a:r>
            <a:r>
              <a:rPr lang="pt-BR" sz="1700" b="1" dirty="0"/>
              <a:t>Curiator.com</a:t>
            </a:r>
            <a:r>
              <a:rPr lang="pt-BR" sz="1700" dirty="0"/>
              <a:t>. Disponível em: &lt;https://curiator.com/art/gordon-matta-clark/conical-intersect&gt;. Acessado em: 23/01/2018</a:t>
            </a:r>
          </a:p>
          <a:p>
            <a:pPr marL="0" indent="0">
              <a:buNone/>
            </a:pPr>
            <a:r>
              <a:rPr lang="en-US" sz="1700" dirty="0" err="1" smtClean="0"/>
              <a:t>Coll</a:t>
            </a:r>
            <a:r>
              <a:rPr lang="en-US" sz="1700" dirty="0" smtClean="0"/>
              <a:t> Property: Hebrides House, Scottish Home. </a:t>
            </a:r>
            <a:r>
              <a:rPr lang="en-US" sz="1700" b="1" dirty="0" smtClean="0"/>
              <a:t>E-Architect</a:t>
            </a:r>
            <a:r>
              <a:rPr lang="en-US" sz="1700" dirty="0" smtClean="0"/>
              <a:t>. </a:t>
            </a:r>
            <a:r>
              <a:rPr lang="pt-BR" sz="1700" dirty="0" smtClean="0"/>
              <a:t>Disponível em: &lt;https://www.e-architect.co.uk/scotland/coll-property&gt;. Acessado em 7 de dezembro de 2017.</a:t>
            </a:r>
          </a:p>
          <a:p>
            <a:pPr marL="0" indent="0">
              <a:buNone/>
            </a:pPr>
            <a:r>
              <a:rPr lang="pt-BR" sz="1800" dirty="0"/>
              <a:t>Planta da Vila de São José de Macapá. </a:t>
            </a:r>
            <a:r>
              <a:rPr lang="pt-BR" sz="1800" b="1" dirty="0" err="1"/>
              <a:t>Forum</a:t>
            </a:r>
            <a:r>
              <a:rPr lang="pt-BR" sz="1800" b="1" dirty="0"/>
              <a:t> Landi UFPA</a:t>
            </a:r>
            <a:r>
              <a:rPr lang="pt-BR" sz="1800" dirty="0"/>
              <a:t>. Disponível em: &lt;http://www.forumlandi.ufpa.br/biblioteca-digital/desenho/planta-da-vila-de-s-josemacapa&gt; Acesso em: 04 de dezembro de 2017</a:t>
            </a:r>
            <a:r>
              <a:rPr lang="pt-BR" sz="1800" dirty="0" smtClean="0"/>
              <a:t>.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dirty="0" smtClean="0"/>
              <a:t>LACERDA</a:t>
            </a:r>
            <a:r>
              <a:rPr lang="pt-BR" sz="1700" dirty="0"/>
              <a:t>, P. </a:t>
            </a:r>
            <a:r>
              <a:rPr lang="pt-BR" sz="1700" b="1" dirty="0"/>
              <a:t>Museu Comunitário: </a:t>
            </a:r>
            <a:r>
              <a:rPr lang="pt-BR" sz="1700" dirty="0"/>
              <a:t>Proposta de restauro e reuso da residência </a:t>
            </a:r>
            <a:r>
              <a:rPr lang="pt-BR" sz="1700" dirty="0" smtClean="0"/>
              <a:t>de Taipa </a:t>
            </a:r>
            <a:r>
              <a:rPr lang="pt-BR" sz="1700" dirty="0"/>
              <a:t>do "Largo dos </a:t>
            </a:r>
            <a:r>
              <a:rPr lang="pt-BR" sz="1700" dirty="0" err="1"/>
              <a:t>Inicentes</a:t>
            </a:r>
            <a:r>
              <a:rPr lang="pt-BR" sz="1700" dirty="0"/>
              <a:t>". Macapá: Universidade Federal do Amapá, 2017.</a:t>
            </a:r>
            <a:endParaRPr lang="pt-BR" sz="1700" dirty="0" smtClean="0"/>
          </a:p>
          <a:p>
            <a:pPr marL="0" indent="0">
              <a:buNone/>
            </a:pPr>
            <a:r>
              <a:rPr lang="pt-BR" sz="1600" dirty="0" smtClean="0"/>
              <a:t>ROCHA</a:t>
            </a:r>
            <a:r>
              <a:rPr lang="pt-BR" sz="1600" dirty="0"/>
              <a:t>, R. A. A. </a:t>
            </a:r>
            <a:r>
              <a:rPr lang="pt-BR" sz="1600" b="1" dirty="0" err="1"/>
              <a:t>Arquitectura</a:t>
            </a:r>
            <a:r>
              <a:rPr lang="pt-BR" sz="1600" b="1" dirty="0"/>
              <a:t> entrópica, entre a matéria e o tempo</a:t>
            </a:r>
            <a:r>
              <a:rPr lang="pt-BR" sz="1600" dirty="0"/>
              <a:t>. Lisboa: Universidade Lusíada de Lisboa, 2014. </a:t>
            </a:r>
            <a:r>
              <a:rPr lang="pt-BR" sz="1600" dirty="0" err="1"/>
              <a:t>Disponivel</a:t>
            </a:r>
            <a:r>
              <a:rPr lang="pt-BR" sz="1600" dirty="0"/>
              <a:t> em: &lt;http://repositorio.ulusiada.pt/bitstream/11067/1247/5/mia_rui_rocha_dissertacao.pdf&gt;. Acesso em: 19 Março 2017. Tese. (Mestrado Integrado em </a:t>
            </a:r>
            <a:r>
              <a:rPr lang="pt-BR" sz="1600" dirty="0" err="1"/>
              <a:t>Arquitectura</a:t>
            </a:r>
            <a:r>
              <a:rPr lang="pt-BR" sz="1600" dirty="0"/>
              <a:t>). Faculdade de </a:t>
            </a:r>
            <a:r>
              <a:rPr lang="pt-BR" sz="1600" dirty="0" err="1"/>
              <a:t>Arquitectura</a:t>
            </a:r>
            <a:r>
              <a:rPr lang="pt-BR" sz="1600" dirty="0"/>
              <a:t> e Artes, Universidade Lusíada de Lisboa.</a:t>
            </a:r>
          </a:p>
          <a:p>
            <a:pPr marL="0" indent="0">
              <a:buNone/>
            </a:pPr>
            <a:r>
              <a:rPr lang="pt-BR" sz="1600" dirty="0" smtClean="0"/>
              <a:t>SEJUSP</a:t>
            </a:r>
            <a:r>
              <a:rPr lang="pt-BR" sz="1600" dirty="0"/>
              <a:t>. </a:t>
            </a:r>
            <a:r>
              <a:rPr lang="pt-BR" sz="1600" b="1" dirty="0"/>
              <a:t>Solicitações Encaminhadas ao CIODES por Bairro - 1º Trimestre </a:t>
            </a:r>
            <a:r>
              <a:rPr lang="pt-BR" sz="1600" b="1" dirty="0" smtClean="0"/>
              <a:t>2015 – </a:t>
            </a:r>
            <a:r>
              <a:rPr lang="pt-BR" sz="1600" b="1" dirty="0"/>
              <a:t>2016</a:t>
            </a:r>
            <a:r>
              <a:rPr lang="pt-BR" sz="1600" dirty="0"/>
              <a:t>. Governo do Estado do Amapá. Macapá-AP. 2016.</a:t>
            </a:r>
            <a:endParaRPr lang="pt-BR" sz="7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2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Contemporaneidade, abandono e 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Intervenção:</a:t>
            </a:r>
          </a:p>
          <a:p>
            <a:r>
              <a:rPr lang="pt-BR" dirty="0" smtClean="0"/>
              <a:t>Renovação estética e funcional das edificações;</a:t>
            </a:r>
          </a:p>
          <a:p>
            <a:r>
              <a:rPr lang="pt-BR" dirty="0" smtClean="0"/>
              <a:t>Ciclo degenero-regenerativo;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9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degenerativo arquitetônico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1844824"/>
            <a:ext cx="11346076" cy="338653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A860DA-DBE8-4557-927F-233596E65A64}" type="datetime4">
              <a:rPr lang="pt-BR" smtClean="0"/>
              <a:t>13 de março de 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Universidade Federal do Amapá - 2018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9</a:t>
            </a:fld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77788" y="523480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Fonte:</a:t>
            </a:r>
            <a:r>
              <a:rPr lang="pt-BR" sz="1800" dirty="0" smtClean="0"/>
              <a:t> Rocha</a:t>
            </a:r>
            <a:r>
              <a:rPr lang="pt-BR" sz="1800" dirty="0"/>
              <a:t>, 2014, p. 51.</a:t>
            </a:r>
          </a:p>
        </p:txBody>
      </p:sp>
    </p:spTree>
    <p:extLst>
      <p:ext uri="{BB962C8B-B14F-4D97-AF65-F5344CB8AC3E}">
        <p14:creationId xmlns:p14="http://schemas.microsoft.com/office/powerpoint/2010/main" val="29973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Personalizada 1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C00000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o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4873beb7-5857-4685-be1f-d57550cc96cc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</TotalTime>
  <Words>2961</Words>
  <Application>Microsoft Office PowerPoint</Application>
  <PresentationFormat>Personalizar</PresentationFormat>
  <Paragraphs>604</Paragraphs>
  <Slides>76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1" baseType="lpstr">
      <vt:lpstr>Arial</vt:lpstr>
      <vt:lpstr>Calibri</vt:lpstr>
      <vt:lpstr>Gill Sans MT</vt:lpstr>
      <vt:lpstr>Times New Roman</vt:lpstr>
      <vt:lpstr>Gallery</vt:lpstr>
      <vt:lpstr>Apresentação do PowerPoint</vt:lpstr>
      <vt:lpstr>Do Abandono a uma Nova Arquitetura</vt:lpstr>
      <vt:lpstr>Sumário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Sistema degenerativo arquitetônico</vt:lpstr>
      <vt:lpstr>Contemporaneidade, abandono e intervenção</vt:lpstr>
      <vt:lpstr>Processo de decomposição da edificação ao longo do tempo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Contemporaneidade, abandono e intervenção</vt:lpstr>
      <vt:lpstr>Sistemas regenerativos arquitetônicos</vt:lpstr>
      <vt:lpstr>Edificações Abandonadas no Bairro Central</vt:lpstr>
      <vt:lpstr>Edificações Abandonadas no Bairro Central</vt:lpstr>
      <vt:lpstr>Vila de S. José Macapá – Por Cap. Eng. Gaspar João Geraldo de Gronfelde (1761)</vt:lpstr>
      <vt:lpstr>Apresentação do PowerPoint</vt:lpstr>
      <vt:lpstr>Edificações Abandonadas no Bairro Central</vt:lpstr>
      <vt:lpstr>Solicitações encaminhadas ao CIODES por Bairro (1º Trimestre 2015 - 2016)</vt:lpstr>
      <vt:lpstr>USOS PREDOMINANTES NO BAIRRO CENTRAL DE MACAPÁ-AP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Edificações Abandonadas no Bairro Central</vt:lpstr>
      <vt:lpstr>Apresentação do PowerPoint</vt:lpstr>
      <vt:lpstr>Edificações Abandonadas no Bairro Central</vt:lpstr>
      <vt:lpstr>Edificações Abandonadas no Bairro Central</vt:lpstr>
      <vt:lpstr>Edificação escolhida</vt:lpstr>
      <vt:lpstr>Planta baixa</vt:lpstr>
      <vt:lpstr>Entorno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Projeto arquitetônico</vt:lpstr>
      <vt:lpstr>Planta baixa pav. térreo</vt:lpstr>
      <vt:lpstr>Planta baixa pav. superior</vt:lpstr>
      <vt:lpstr>Corte AA</vt:lpstr>
      <vt:lpstr>Corte BB</vt:lpstr>
      <vt:lpstr>Cortes CC DD EE FF GG</vt:lpstr>
      <vt:lpstr>Planta humanizada pav. térreo</vt:lpstr>
      <vt:lpstr>Planta humanizada pav. superior</vt:lpstr>
      <vt:lpstr>Volumetrias</vt:lpstr>
      <vt:lpstr>Volumetrias</vt:lpstr>
      <vt:lpstr>Volumetrias</vt:lpstr>
      <vt:lpstr>Volumetrias</vt:lpstr>
      <vt:lpstr>Considerações finais</vt:lpstr>
      <vt:lpstr>Considerações finais</vt:lpstr>
      <vt:lpstr>Considerações finais</vt:lpstr>
      <vt:lpstr>Considerações finais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Rodrigo</dc:creator>
  <cp:lastModifiedBy>Rodrigo</cp:lastModifiedBy>
  <cp:revision>108</cp:revision>
  <dcterms:created xsi:type="dcterms:W3CDTF">2018-03-09T22:05:14Z</dcterms:created>
  <dcterms:modified xsi:type="dcterms:W3CDTF">2018-03-13T08:49:13Z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