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8" r:id="rId4"/>
    <p:sldId id="260" r:id="rId5"/>
    <p:sldId id="259" r:id="rId6"/>
    <p:sldId id="261" r:id="rId7"/>
    <p:sldId id="269" r:id="rId8"/>
    <p:sldId id="263" r:id="rId9"/>
    <p:sldId id="264" r:id="rId10"/>
    <p:sldId id="265" r:id="rId11"/>
    <p:sldId id="266" r:id="rId12"/>
    <p:sldId id="267" r:id="rId13"/>
    <p:sldId id="275" r:id="rId14"/>
    <p:sldId id="271" r:id="rId15"/>
    <p:sldId id="272" r:id="rId16"/>
    <p:sldId id="274" r:id="rId17"/>
    <p:sldId id="276" r:id="rId18"/>
    <p:sldId id="277" r:id="rId19"/>
    <p:sldId id="299" r:id="rId20"/>
    <p:sldId id="278" r:id="rId21"/>
    <p:sldId id="279" r:id="rId22"/>
    <p:sldId id="281" r:id="rId23"/>
    <p:sldId id="282" r:id="rId24"/>
    <p:sldId id="283" r:id="rId25"/>
    <p:sldId id="285" r:id="rId26"/>
    <p:sldId id="284"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96CD"/>
    <a:srgbClr val="EEB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83" autoAdjust="0"/>
    <p:restoredTop sz="94660" autoAdjust="0"/>
  </p:normalViewPr>
  <p:slideViewPr>
    <p:cSldViewPr snapToGrid="0">
      <p:cViewPr>
        <p:scale>
          <a:sx n="60" d="100"/>
          <a:sy n="60" d="100"/>
        </p:scale>
        <p:origin x="-150" y="-384"/>
      </p:cViewPr>
      <p:guideLst>
        <p:guide orient="horz" pos="2160"/>
        <p:guide pos="3840"/>
      </p:guideLst>
    </p:cSldViewPr>
  </p:slideViewPr>
  <p:outlineViewPr>
    <p:cViewPr>
      <p:scale>
        <a:sx n="33" d="100"/>
        <a:sy n="33" d="100"/>
      </p:scale>
      <p:origin x="0" y="227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A132A45B-B57E-46BD-BEF1-C863382BED2F}" type="datetimeFigureOut">
              <a:rPr lang="pt-BR" smtClean="0"/>
              <a:t>23/05/2015</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B67D7866-3F50-4211-B075-5E03A5F2583D}" type="slidenum">
              <a:rPr lang="pt-BR" smtClean="0"/>
              <a:t>‹nº›</a:t>
            </a:fld>
            <a:endParaRPr lang="pt-BR" dirty="0"/>
          </a:p>
        </p:txBody>
      </p:sp>
    </p:spTree>
    <p:extLst>
      <p:ext uri="{BB962C8B-B14F-4D97-AF65-F5344CB8AC3E}">
        <p14:creationId xmlns:p14="http://schemas.microsoft.com/office/powerpoint/2010/main" val="35604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132A45B-B57E-46BD-BEF1-C863382BED2F}" type="datetimeFigureOut">
              <a:rPr lang="pt-BR" smtClean="0"/>
              <a:t>23/05/2015</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B67D7866-3F50-4211-B075-5E03A5F2583D}" type="slidenum">
              <a:rPr lang="pt-BR" smtClean="0"/>
              <a:t>‹nº›</a:t>
            </a:fld>
            <a:endParaRPr lang="pt-BR" dirty="0"/>
          </a:p>
        </p:txBody>
      </p:sp>
    </p:spTree>
    <p:extLst>
      <p:ext uri="{BB962C8B-B14F-4D97-AF65-F5344CB8AC3E}">
        <p14:creationId xmlns:p14="http://schemas.microsoft.com/office/powerpoint/2010/main" val="3368735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132A45B-B57E-46BD-BEF1-C863382BED2F}" type="datetimeFigureOut">
              <a:rPr lang="pt-BR" smtClean="0"/>
              <a:t>23/05/2015</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B67D7866-3F50-4211-B075-5E03A5F2583D}" type="slidenum">
              <a:rPr lang="pt-BR" smtClean="0"/>
              <a:t>‹nº›</a:t>
            </a:fld>
            <a:endParaRPr lang="pt-BR" dirty="0"/>
          </a:p>
        </p:txBody>
      </p:sp>
    </p:spTree>
    <p:extLst>
      <p:ext uri="{BB962C8B-B14F-4D97-AF65-F5344CB8AC3E}">
        <p14:creationId xmlns:p14="http://schemas.microsoft.com/office/powerpoint/2010/main" val="9875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132A45B-B57E-46BD-BEF1-C863382BED2F}" type="datetimeFigureOut">
              <a:rPr lang="pt-BR" smtClean="0"/>
              <a:t>23/05/2015</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B67D7866-3F50-4211-B075-5E03A5F2583D}" type="slidenum">
              <a:rPr lang="pt-BR" smtClean="0"/>
              <a:t>‹nº›</a:t>
            </a:fld>
            <a:endParaRPr lang="pt-BR" dirty="0"/>
          </a:p>
        </p:txBody>
      </p:sp>
    </p:spTree>
    <p:extLst>
      <p:ext uri="{BB962C8B-B14F-4D97-AF65-F5344CB8AC3E}">
        <p14:creationId xmlns:p14="http://schemas.microsoft.com/office/powerpoint/2010/main" val="55123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A132A45B-B57E-46BD-BEF1-C863382BED2F}" type="datetimeFigureOut">
              <a:rPr lang="pt-BR" smtClean="0"/>
              <a:t>23/05/2015</a:t>
            </a:fld>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B67D7866-3F50-4211-B075-5E03A5F2583D}" type="slidenum">
              <a:rPr lang="pt-BR" smtClean="0"/>
              <a:t>‹nº›</a:t>
            </a:fld>
            <a:endParaRPr lang="pt-BR" dirty="0"/>
          </a:p>
        </p:txBody>
      </p:sp>
    </p:spTree>
    <p:extLst>
      <p:ext uri="{BB962C8B-B14F-4D97-AF65-F5344CB8AC3E}">
        <p14:creationId xmlns:p14="http://schemas.microsoft.com/office/powerpoint/2010/main" val="176759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A132A45B-B57E-46BD-BEF1-C863382BED2F}" type="datetimeFigureOut">
              <a:rPr lang="pt-BR" smtClean="0"/>
              <a:t>23/05/2015</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B67D7866-3F50-4211-B075-5E03A5F2583D}" type="slidenum">
              <a:rPr lang="pt-BR" smtClean="0"/>
              <a:t>‹nº›</a:t>
            </a:fld>
            <a:endParaRPr lang="pt-BR" dirty="0"/>
          </a:p>
        </p:txBody>
      </p:sp>
    </p:spTree>
    <p:extLst>
      <p:ext uri="{BB962C8B-B14F-4D97-AF65-F5344CB8AC3E}">
        <p14:creationId xmlns:p14="http://schemas.microsoft.com/office/powerpoint/2010/main" val="1468166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A132A45B-B57E-46BD-BEF1-C863382BED2F}" type="datetimeFigureOut">
              <a:rPr lang="pt-BR" smtClean="0"/>
              <a:t>23/05/2015</a:t>
            </a:fld>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B67D7866-3F50-4211-B075-5E03A5F2583D}" type="slidenum">
              <a:rPr lang="pt-BR" smtClean="0"/>
              <a:t>‹nº›</a:t>
            </a:fld>
            <a:endParaRPr lang="pt-BR" dirty="0"/>
          </a:p>
        </p:txBody>
      </p:sp>
    </p:spTree>
    <p:extLst>
      <p:ext uri="{BB962C8B-B14F-4D97-AF65-F5344CB8AC3E}">
        <p14:creationId xmlns:p14="http://schemas.microsoft.com/office/powerpoint/2010/main" val="420076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A132A45B-B57E-46BD-BEF1-C863382BED2F}" type="datetimeFigureOut">
              <a:rPr lang="pt-BR" smtClean="0"/>
              <a:t>23/05/2015</a:t>
            </a:fld>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B67D7866-3F50-4211-B075-5E03A5F2583D}" type="slidenum">
              <a:rPr lang="pt-BR" smtClean="0"/>
              <a:t>‹nº›</a:t>
            </a:fld>
            <a:endParaRPr lang="pt-BR" dirty="0"/>
          </a:p>
        </p:txBody>
      </p:sp>
    </p:spTree>
    <p:extLst>
      <p:ext uri="{BB962C8B-B14F-4D97-AF65-F5344CB8AC3E}">
        <p14:creationId xmlns:p14="http://schemas.microsoft.com/office/powerpoint/2010/main" val="2555146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132A45B-B57E-46BD-BEF1-C863382BED2F}" type="datetimeFigureOut">
              <a:rPr lang="pt-BR" smtClean="0"/>
              <a:t>23/05/2015</a:t>
            </a:fld>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B67D7866-3F50-4211-B075-5E03A5F2583D}" type="slidenum">
              <a:rPr lang="pt-BR" smtClean="0"/>
              <a:t>‹nº›</a:t>
            </a:fld>
            <a:endParaRPr lang="pt-BR" dirty="0"/>
          </a:p>
        </p:txBody>
      </p:sp>
    </p:spTree>
    <p:extLst>
      <p:ext uri="{BB962C8B-B14F-4D97-AF65-F5344CB8AC3E}">
        <p14:creationId xmlns:p14="http://schemas.microsoft.com/office/powerpoint/2010/main" val="4204573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A132A45B-B57E-46BD-BEF1-C863382BED2F}" type="datetimeFigureOut">
              <a:rPr lang="pt-BR" smtClean="0"/>
              <a:t>23/05/2015</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B67D7866-3F50-4211-B075-5E03A5F2583D}" type="slidenum">
              <a:rPr lang="pt-BR" smtClean="0"/>
              <a:t>‹nº›</a:t>
            </a:fld>
            <a:endParaRPr lang="pt-BR" dirty="0"/>
          </a:p>
        </p:txBody>
      </p:sp>
    </p:spTree>
    <p:extLst>
      <p:ext uri="{BB962C8B-B14F-4D97-AF65-F5344CB8AC3E}">
        <p14:creationId xmlns:p14="http://schemas.microsoft.com/office/powerpoint/2010/main" val="618872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A132A45B-B57E-46BD-BEF1-C863382BED2F}" type="datetimeFigureOut">
              <a:rPr lang="pt-BR" smtClean="0"/>
              <a:t>23/05/2015</a:t>
            </a:fld>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B67D7866-3F50-4211-B075-5E03A5F2583D}" type="slidenum">
              <a:rPr lang="pt-BR" smtClean="0"/>
              <a:t>‹nº›</a:t>
            </a:fld>
            <a:endParaRPr lang="pt-BR" dirty="0"/>
          </a:p>
        </p:txBody>
      </p:sp>
    </p:spTree>
    <p:extLst>
      <p:ext uri="{BB962C8B-B14F-4D97-AF65-F5344CB8AC3E}">
        <p14:creationId xmlns:p14="http://schemas.microsoft.com/office/powerpoint/2010/main" val="543575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32A45B-B57E-46BD-BEF1-C863382BED2F}" type="datetimeFigureOut">
              <a:rPr lang="pt-BR" smtClean="0"/>
              <a:t>23/05/2015</a:t>
            </a:fld>
            <a:endParaRPr lang="pt-BR" dirty="0"/>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7D7866-3F50-4211-B075-5E03A5F2583D}" type="slidenum">
              <a:rPr lang="pt-BR" smtClean="0"/>
              <a:t>‹nº›</a:t>
            </a:fld>
            <a:endParaRPr lang="pt-BR" dirty="0"/>
          </a:p>
        </p:txBody>
      </p:sp>
    </p:spTree>
    <p:extLst>
      <p:ext uri="{BB962C8B-B14F-4D97-AF65-F5344CB8AC3E}">
        <p14:creationId xmlns:p14="http://schemas.microsoft.com/office/powerpoint/2010/main" val="26852699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uesb.br/eventos/ebg/anais/2p.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josealbertostes.blogspot.com.br/2013/01/balneario-de-fazendinha-areade.html.%20Acesso" TargetMode="External"/><Relationship Id="rId2" Type="http://schemas.openxmlformats.org/officeDocument/2006/relationships/hyperlink" Target="https://josealbertostes.blogspot.com/2013/01/balneario-de-fazendinha-area-de.html" TargetMode="External"/><Relationship Id="rId1" Type="http://schemas.openxmlformats.org/officeDocument/2006/relationships/slideLayout" Target="../slideLayouts/slideLayout2.xml"/><Relationship Id="rId5" Type="http://schemas.openxmlformats.org/officeDocument/2006/relationships/hyperlink" Target="https://josealbertostes.blogspot.com.br/2017/01corredor-macapa-via%20fazendinha.thmlWm=1" TargetMode="External"/><Relationship Id="rId4" Type="http://schemas.openxmlformats.org/officeDocument/2006/relationships/hyperlink" Target="https://josealbertostes.blogspot.com/2017/01/corredor-macapa-via-fazendinha.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 y="15766"/>
            <a:ext cx="12192000" cy="6858000"/>
          </a:xfrm>
          <a:prstGeom prst="rect">
            <a:avLst/>
          </a:prstGeom>
        </p:spPr>
      </p:pic>
      <p:sp>
        <p:nvSpPr>
          <p:cNvPr id="4" name="Retângulo 3"/>
          <p:cNvSpPr/>
          <p:nvPr/>
        </p:nvSpPr>
        <p:spPr>
          <a:xfrm>
            <a:off x="3012654" y="1112451"/>
            <a:ext cx="6096000" cy="738664"/>
          </a:xfrm>
          <a:prstGeom prst="rect">
            <a:avLst/>
          </a:prstGeom>
        </p:spPr>
        <p:txBody>
          <a:bodyPr>
            <a:spAutoFit/>
          </a:bodyPr>
          <a:lstStyle/>
          <a:p>
            <a:pPr algn="ctr">
              <a:spcAft>
                <a:spcPts val="0"/>
              </a:spcAft>
            </a:pPr>
            <a:r>
              <a:rPr lang="pt-BR" sz="1400" b="1" cap="all" dirty="0" smtClean="0">
                <a:effectLst/>
                <a:latin typeface="Arial" panose="020B0604020202020204" pitchFamily="34" charset="0"/>
                <a:ea typeface="Times New Roman" panose="02020603050405020304" pitchFamily="18" charset="0"/>
              </a:rPr>
              <a:t>UNIVERSIDADE FEDERAL DO AMAPÁ</a:t>
            </a:r>
            <a:endParaRPr lang="pt-BR" sz="1400" b="1" cap="all" dirty="0" smtClean="0">
              <a:effectLst/>
              <a:latin typeface="Times New Roman" panose="02020603050405020304" pitchFamily="18" charset="0"/>
              <a:ea typeface="Times New Roman" panose="02020603050405020304" pitchFamily="18" charset="0"/>
            </a:endParaRPr>
          </a:p>
          <a:p>
            <a:pPr algn="ctr">
              <a:spcAft>
                <a:spcPts val="0"/>
              </a:spcAft>
            </a:pPr>
            <a:r>
              <a:rPr lang="pt-BR" sz="1400" b="1" cap="all" dirty="0" smtClean="0">
                <a:effectLst/>
                <a:latin typeface="Arial" panose="020B0604020202020204" pitchFamily="34" charset="0"/>
                <a:ea typeface="Times New Roman" panose="02020603050405020304" pitchFamily="18" charset="0"/>
              </a:rPr>
              <a:t>PRÓ- REITORIA DE GRADUAÇÃO</a:t>
            </a:r>
            <a:endParaRPr lang="pt-BR" sz="1400" b="1" cap="all" dirty="0" smtClean="0">
              <a:effectLst/>
              <a:latin typeface="Times New Roman" panose="02020603050405020304" pitchFamily="18" charset="0"/>
              <a:ea typeface="Times New Roman" panose="02020603050405020304" pitchFamily="18" charset="0"/>
            </a:endParaRPr>
          </a:p>
          <a:p>
            <a:pPr algn="ctr">
              <a:spcAft>
                <a:spcPts val="0"/>
              </a:spcAft>
            </a:pPr>
            <a:r>
              <a:rPr lang="pt-BR" sz="1400" b="1" cap="all" dirty="0" smtClean="0">
                <a:effectLst/>
                <a:latin typeface="Arial" panose="020B0604020202020204" pitchFamily="34" charset="0"/>
                <a:ea typeface="Times New Roman" panose="02020603050405020304" pitchFamily="18" charset="0"/>
              </a:rPr>
              <a:t>CURSO DE ARQUITETURA E URBANISMO</a:t>
            </a:r>
            <a:endParaRPr lang="pt-BR" sz="1400" b="1" cap="all" dirty="0">
              <a:effectLst/>
              <a:latin typeface="Times New Roman" panose="02020603050405020304" pitchFamily="18" charset="0"/>
              <a:ea typeface="Times New Roman" panose="02020603050405020304" pitchFamily="18" charset="0"/>
            </a:endParaRPr>
          </a:p>
        </p:txBody>
      </p:sp>
      <p:pic>
        <p:nvPicPr>
          <p:cNvPr id="5" name="Imagem 4"/>
          <p:cNvPicPr/>
          <p:nvPr/>
        </p:nvPicPr>
        <p:blipFill>
          <a:blip r:embed="rId3">
            <a:extLst>
              <a:ext uri="{28A0092B-C50C-407E-A947-70E740481C1C}">
                <a14:useLocalDpi xmlns:a14="http://schemas.microsoft.com/office/drawing/2010/main" val="0"/>
              </a:ext>
            </a:extLst>
          </a:blip>
          <a:srcRect/>
          <a:stretch>
            <a:fillRect/>
          </a:stretch>
        </p:blipFill>
        <p:spPr bwMode="auto">
          <a:xfrm>
            <a:off x="5759411" y="117654"/>
            <a:ext cx="673180" cy="881733"/>
          </a:xfrm>
          <a:prstGeom prst="rect">
            <a:avLst/>
          </a:prstGeom>
          <a:noFill/>
          <a:ln>
            <a:noFill/>
          </a:ln>
        </p:spPr>
      </p:pic>
      <p:sp>
        <p:nvSpPr>
          <p:cNvPr id="6" name="Retângulo 5"/>
          <p:cNvSpPr/>
          <p:nvPr/>
        </p:nvSpPr>
        <p:spPr>
          <a:xfrm>
            <a:off x="4300550" y="2299565"/>
            <a:ext cx="3107967" cy="307777"/>
          </a:xfrm>
          <a:prstGeom prst="rect">
            <a:avLst/>
          </a:prstGeom>
        </p:spPr>
        <p:txBody>
          <a:bodyPr wrap="none">
            <a:spAutoFit/>
          </a:bodyPr>
          <a:lstStyle/>
          <a:p>
            <a:pPr algn="ctr">
              <a:spcAft>
                <a:spcPts val="0"/>
              </a:spcAft>
            </a:pPr>
            <a:r>
              <a:rPr lang="pt-BR" sz="1400" b="0" cap="all" dirty="0" smtClean="0">
                <a:effectLst/>
                <a:latin typeface="Arial" panose="020B0604020202020204" pitchFamily="34" charset="0"/>
                <a:ea typeface="Times New Roman" panose="02020603050405020304" pitchFamily="18" charset="0"/>
              </a:rPr>
              <a:t>fabiana nascimento de jesus</a:t>
            </a:r>
            <a:endParaRPr lang="pt-BR" sz="1400" b="1" cap="all" dirty="0">
              <a:effectLst/>
              <a:latin typeface="Times New Roman" panose="02020603050405020304" pitchFamily="18" charset="0"/>
              <a:ea typeface="Times New Roman" panose="02020603050405020304" pitchFamily="18" charset="0"/>
            </a:endParaRPr>
          </a:p>
        </p:txBody>
      </p:sp>
      <p:sp>
        <p:nvSpPr>
          <p:cNvPr id="7" name="Retângulo 6"/>
          <p:cNvSpPr/>
          <p:nvPr/>
        </p:nvSpPr>
        <p:spPr>
          <a:xfrm>
            <a:off x="1714006" y="3341819"/>
            <a:ext cx="8763989" cy="707886"/>
          </a:xfrm>
          <a:prstGeom prst="rect">
            <a:avLst/>
          </a:prstGeom>
        </p:spPr>
        <p:txBody>
          <a:bodyPr wrap="square">
            <a:spAutoFit/>
          </a:bodyPr>
          <a:lstStyle/>
          <a:p>
            <a:pPr algn="ctr"/>
            <a:r>
              <a:rPr lang="pt-BR" sz="2000" b="1" dirty="0" smtClean="0">
                <a:effectLst/>
                <a:latin typeface="Arial" panose="020B0604020202020204" pitchFamily="34" charset="0"/>
                <a:ea typeface="Times New Roman" panose="02020603050405020304" pitchFamily="18" charset="0"/>
              </a:rPr>
              <a:t>REVITALIZAÇÃO URBANÍSTICA E ARQUITETÔNICA DO ANTIGO MATADOURO MUNICIPAL DA FAZENDINHA, MACAPÁ –AP.</a:t>
            </a:r>
            <a:endParaRPr lang="pt-BR" sz="2000" b="1" dirty="0"/>
          </a:p>
        </p:txBody>
      </p:sp>
      <p:sp>
        <p:nvSpPr>
          <p:cNvPr id="8" name="Retângulo 7"/>
          <p:cNvSpPr/>
          <p:nvPr/>
        </p:nvSpPr>
        <p:spPr>
          <a:xfrm>
            <a:off x="5854534" y="5117750"/>
            <a:ext cx="4637808" cy="307777"/>
          </a:xfrm>
          <a:prstGeom prst="rect">
            <a:avLst/>
          </a:prstGeom>
        </p:spPr>
        <p:txBody>
          <a:bodyPr wrap="none">
            <a:spAutoFit/>
          </a:bodyPr>
          <a:lstStyle/>
          <a:p>
            <a:r>
              <a:rPr lang="pt-BR" sz="1400" dirty="0" smtClean="0">
                <a:effectLst/>
                <a:latin typeface="Arial" panose="020B0604020202020204" pitchFamily="34" charset="0"/>
                <a:ea typeface="Times New Roman" panose="02020603050405020304" pitchFamily="18" charset="0"/>
              </a:rPr>
              <a:t>Orientadora: Prof.ª.  Ma. Géssica  Nogueira dos Santos.</a:t>
            </a:r>
            <a:endParaRPr lang="pt-BR" sz="1400" dirty="0"/>
          </a:p>
        </p:txBody>
      </p:sp>
      <p:sp>
        <p:nvSpPr>
          <p:cNvPr id="9" name="Retângulo 8"/>
          <p:cNvSpPr/>
          <p:nvPr/>
        </p:nvSpPr>
        <p:spPr>
          <a:xfrm>
            <a:off x="2806533" y="6107340"/>
            <a:ext cx="6096000" cy="523220"/>
          </a:xfrm>
          <a:prstGeom prst="rect">
            <a:avLst/>
          </a:prstGeom>
        </p:spPr>
        <p:txBody>
          <a:bodyPr>
            <a:spAutoFit/>
          </a:bodyPr>
          <a:lstStyle/>
          <a:p>
            <a:pPr marR="90170" algn="ctr">
              <a:spcAft>
                <a:spcPts val="0"/>
              </a:spcAft>
            </a:pPr>
            <a:r>
              <a:rPr lang="pt-BR" sz="1400" b="1" dirty="0" smtClean="0">
                <a:effectLst/>
                <a:latin typeface="Arial" panose="020B0604020202020204" pitchFamily="34" charset="0"/>
                <a:ea typeface="Times New Roman" panose="02020603050405020304" pitchFamily="18" charset="0"/>
              </a:rPr>
              <a:t>MACAPÁ- AP</a:t>
            </a:r>
            <a:endParaRPr lang="pt-BR" sz="1400" dirty="0" smtClean="0">
              <a:effectLst/>
              <a:latin typeface="Times New Roman" panose="02020603050405020304" pitchFamily="18" charset="0"/>
              <a:ea typeface="Times New Roman" panose="02020603050405020304" pitchFamily="18" charset="0"/>
            </a:endParaRPr>
          </a:p>
          <a:p>
            <a:pPr algn="ctr"/>
            <a:r>
              <a:rPr lang="pt-BR" sz="1400" b="1" dirty="0" smtClean="0">
                <a:effectLst/>
                <a:latin typeface="Arial" panose="020B0604020202020204" pitchFamily="34" charset="0"/>
                <a:ea typeface="Times New Roman" panose="02020603050405020304" pitchFamily="18" charset="0"/>
              </a:rPr>
              <a:t>2018</a:t>
            </a:r>
            <a:endParaRPr lang="pt-BR" sz="1400" dirty="0"/>
          </a:p>
        </p:txBody>
      </p:sp>
    </p:spTree>
    <p:extLst>
      <p:ext uri="{BB962C8B-B14F-4D97-AF65-F5344CB8AC3E}">
        <p14:creationId xmlns:p14="http://schemas.microsoft.com/office/powerpoint/2010/main" val="790126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ipse 8"/>
          <p:cNvSpPr/>
          <p:nvPr/>
        </p:nvSpPr>
        <p:spPr>
          <a:xfrm>
            <a:off x="3439700" y="196850"/>
            <a:ext cx="5090159" cy="457754"/>
          </a:xfrm>
          <a:prstGeom prst="ellipse">
            <a:avLst/>
          </a:prstGeom>
          <a:solidFill>
            <a:srgbClr val="EEB8EE"/>
          </a:solidFill>
          <a:ln>
            <a:solidFill>
              <a:srgbClr val="EEB8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p:cNvSpPr/>
          <p:nvPr/>
        </p:nvSpPr>
        <p:spPr>
          <a:xfrm>
            <a:off x="719359" y="731915"/>
            <a:ext cx="9707880" cy="923330"/>
          </a:xfrm>
          <a:prstGeom prst="rect">
            <a:avLst/>
          </a:prstGeom>
        </p:spPr>
        <p:txBody>
          <a:bodyPr wrap="square">
            <a:spAutoFit/>
          </a:bodyPr>
          <a:lstStyle/>
          <a:p>
            <a:r>
              <a:rPr lang="pt-BR" dirty="0">
                <a:latin typeface="Arial" pitchFamily="34" charset="0"/>
                <a:cs typeface="Arial" pitchFamily="34" charset="0"/>
              </a:rPr>
              <a:t>Segundo a Lei complementar 029/2004 PMM de 24 de Junho de 2004, que institui as Normas de Uso e Ocupação do Solo no Município de Macapá, determina no Capitulo III, Seção II, Art.8º, que a área de intervenção encontra-se no Setor Residencial </a:t>
            </a:r>
            <a:r>
              <a:rPr lang="pt-BR" dirty="0" smtClean="0">
                <a:latin typeface="Arial" pitchFamily="34" charset="0"/>
                <a:cs typeface="Arial" pitchFamily="34" charset="0"/>
              </a:rPr>
              <a:t>2.</a:t>
            </a:r>
            <a:endParaRPr lang="pt-BR" dirty="0">
              <a:latin typeface="Arial" pitchFamily="34" charset="0"/>
              <a:cs typeface="Arial" pitchFamily="34" charset="0"/>
            </a:endParaRPr>
          </a:p>
        </p:txBody>
      </p:sp>
      <p:pic>
        <p:nvPicPr>
          <p:cNvPr id="5" name="Imagem 4"/>
          <p:cNvPicPr/>
          <p:nvPr/>
        </p:nvPicPr>
        <p:blipFill rotWithShape="1">
          <a:blip r:embed="rId2"/>
          <a:srcRect l="12734" r="12563" b="23327"/>
          <a:stretch/>
        </p:blipFill>
        <p:spPr bwMode="auto">
          <a:xfrm>
            <a:off x="2004060" y="1655245"/>
            <a:ext cx="7619999" cy="4608395"/>
          </a:xfrm>
          <a:prstGeom prst="rect">
            <a:avLst/>
          </a:prstGeom>
          <a:ln>
            <a:noFill/>
          </a:ln>
          <a:extLst>
            <a:ext uri="{53640926-AAD7-44D8-BBD7-CCE9431645EC}">
              <a14:shadowObscured xmlns:a14="http://schemas.microsoft.com/office/drawing/2010/main"/>
            </a:ext>
          </a:extLst>
        </p:spPr>
      </p:pic>
      <p:sp>
        <p:nvSpPr>
          <p:cNvPr id="6" name="Retângulo 5"/>
          <p:cNvSpPr/>
          <p:nvPr/>
        </p:nvSpPr>
        <p:spPr>
          <a:xfrm>
            <a:off x="2299811" y="6440716"/>
            <a:ext cx="7028498" cy="400110"/>
          </a:xfrm>
          <a:prstGeom prst="rect">
            <a:avLst/>
          </a:prstGeom>
        </p:spPr>
        <p:txBody>
          <a:bodyPr wrap="square">
            <a:spAutoFit/>
          </a:bodyPr>
          <a:lstStyle/>
          <a:p>
            <a:pPr algn="ctr"/>
            <a:r>
              <a:rPr lang="pt-BR" sz="1000" b="1" dirty="0">
                <a:latin typeface="Arial" pitchFamily="34" charset="0"/>
                <a:cs typeface="Arial" pitchFamily="34" charset="0"/>
              </a:rPr>
              <a:t>Fonte:</a:t>
            </a:r>
            <a:r>
              <a:rPr lang="pt-BR" sz="1000" dirty="0">
                <a:latin typeface="Arial" pitchFamily="34" charset="0"/>
                <a:cs typeface="Arial" pitchFamily="34" charset="0"/>
              </a:rPr>
              <a:t> elaborado pela autora, com base nas informações da Lei Complementar nº</a:t>
            </a:r>
          </a:p>
          <a:p>
            <a:pPr algn="ctr"/>
            <a:r>
              <a:rPr lang="pt-BR" sz="1000" dirty="0">
                <a:latin typeface="Arial" pitchFamily="34" charset="0"/>
                <a:cs typeface="Arial" pitchFamily="34" charset="0"/>
              </a:rPr>
              <a:t>029/2004 - do Uso e Ocupação do Solo do Município de Macapá.</a:t>
            </a:r>
          </a:p>
        </p:txBody>
      </p:sp>
      <p:sp>
        <p:nvSpPr>
          <p:cNvPr id="8" name="Retângulo 7"/>
          <p:cNvSpPr/>
          <p:nvPr/>
        </p:nvSpPr>
        <p:spPr>
          <a:xfrm>
            <a:off x="3633280" y="241061"/>
            <a:ext cx="4835619" cy="369332"/>
          </a:xfrm>
          <a:prstGeom prst="rect">
            <a:avLst/>
          </a:prstGeom>
        </p:spPr>
        <p:txBody>
          <a:bodyPr wrap="none">
            <a:spAutoFit/>
          </a:bodyPr>
          <a:lstStyle/>
          <a:p>
            <a:r>
              <a:rPr lang="pt-BR" b="1" dirty="0">
                <a:latin typeface="Arial" pitchFamily="34" charset="0"/>
                <a:cs typeface="Arial" pitchFamily="34" charset="0"/>
              </a:rPr>
              <a:t>ESTUDOS DO ENTORNO E USO DO SOLO</a:t>
            </a:r>
          </a:p>
        </p:txBody>
      </p:sp>
    </p:spTree>
    <p:extLst>
      <p:ext uri="{BB962C8B-B14F-4D97-AF65-F5344CB8AC3E}">
        <p14:creationId xmlns:p14="http://schemas.microsoft.com/office/powerpoint/2010/main" val="23722255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p:cNvSpPr/>
          <p:nvPr/>
        </p:nvSpPr>
        <p:spPr>
          <a:xfrm>
            <a:off x="3336987" y="444271"/>
            <a:ext cx="5090159" cy="457754"/>
          </a:xfrm>
          <a:prstGeom prst="ellipse">
            <a:avLst/>
          </a:prstGeom>
          <a:solidFill>
            <a:srgbClr val="EEB8EE"/>
          </a:solidFill>
          <a:ln>
            <a:solidFill>
              <a:srgbClr val="EEB8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p:cNvSpPr/>
          <p:nvPr/>
        </p:nvSpPr>
        <p:spPr>
          <a:xfrm>
            <a:off x="3470668" y="488482"/>
            <a:ext cx="4822795" cy="369332"/>
          </a:xfrm>
          <a:prstGeom prst="rect">
            <a:avLst/>
          </a:prstGeom>
        </p:spPr>
        <p:txBody>
          <a:bodyPr wrap="none">
            <a:spAutoFit/>
          </a:bodyPr>
          <a:lstStyle/>
          <a:p>
            <a:r>
              <a:rPr lang="pt-BR" b="1" dirty="0">
                <a:latin typeface="Arial" pitchFamily="34" charset="0"/>
                <a:cs typeface="Arial" pitchFamily="34" charset="0"/>
              </a:rPr>
              <a:t>ESTUDO DO ENTORNO E USOS DO SOLO</a:t>
            </a:r>
          </a:p>
        </p:txBody>
      </p:sp>
      <p:pic>
        <p:nvPicPr>
          <p:cNvPr id="7" name="Imagem 6"/>
          <p:cNvPicPr/>
          <p:nvPr/>
        </p:nvPicPr>
        <p:blipFill rotWithShape="1">
          <a:blip r:embed="rId2"/>
          <a:srcRect l="13502" r="13147" b="3584"/>
          <a:stretch/>
        </p:blipFill>
        <p:spPr bwMode="auto">
          <a:xfrm>
            <a:off x="133683" y="1732461"/>
            <a:ext cx="5428343" cy="3647258"/>
          </a:xfrm>
          <a:prstGeom prst="rect">
            <a:avLst/>
          </a:prstGeom>
          <a:ln>
            <a:noFill/>
          </a:ln>
          <a:extLst>
            <a:ext uri="{53640926-AAD7-44D8-BBD7-CCE9431645EC}">
              <a14:shadowObscured xmlns:a14="http://schemas.microsoft.com/office/drawing/2010/main"/>
            </a:ext>
          </a:extLst>
        </p:spPr>
      </p:pic>
      <p:pic>
        <p:nvPicPr>
          <p:cNvPr id="8" name="Imagem 7"/>
          <p:cNvPicPr/>
          <p:nvPr/>
        </p:nvPicPr>
        <p:blipFill rotWithShape="1">
          <a:blip r:embed="rId3"/>
          <a:srcRect l="12739" r="12693" b="2719"/>
          <a:stretch/>
        </p:blipFill>
        <p:spPr bwMode="auto">
          <a:xfrm>
            <a:off x="5745480" y="1732461"/>
            <a:ext cx="6446520" cy="3647259"/>
          </a:xfrm>
          <a:prstGeom prst="rect">
            <a:avLst/>
          </a:prstGeom>
          <a:ln>
            <a:noFill/>
          </a:ln>
          <a:extLst>
            <a:ext uri="{53640926-AAD7-44D8-BBD7-CCE9431645EC}">
              <a14:shadowObscured xmlns:a14="http://schemas.microsoft.com/office/drawing/2010/main"/>
            </a:ext>
          </a:extLst>
        </p:spPr>
      </p:pic>
      <p:sp>
        <p:nvSpPr>
          <p:cNvPr id="9" name="Retângulo 8"/>
          <p:cNvSpPr/>
          <p:nvPr/>
        </p:nvSpPr>
        <p:spPr>
          <a:xfrm>
            <a:off x="905468" y="5379719"/>
            <a:ext cx="2790056" cy="415498"/>
          </a:xfrm>
          <a:prstGeom prst="rect">
            <a:avLst/>
          </a:prstGeom>
        </p:spPr>
        <p:txBody>
          <a:bodyPr wrap="square">
            <a:spAutoFit/>
          </a:bodyPr>
          <a:lstStyle/>
          <a:p>
            <a:pPr algn="ctr"/>
            <a:endParaRPr lang="pt-BR" sz="1050" dirty="0">
              <a:latin typeface="Arial" pitchFamily="34" charset="0"/>
              <a:cs typeface="Arial" pitchFamily="34" charset="0"/>
            </a:endParaRPr>
          </a:p>
          <a:p>
            <a:pPr algn="ctr"/>
            <a:r>
              <a:rPr lang="pt-BR" sz="1050" dirty="0">
                <a:latin typeface="Arial" pitchFamily="34" charset="0"/>
                <a:cs typeface="Arial" pitchFamily="34" charset="0"/>
              </a:rPr>
              <a:t>Fonte: Adaptado pela </a:t>
            </a:r>
            <a:r>
              <a:rPr lang="pt-BR" sz="1050" dirty="0" smtClean="0">
                <a:latin typeface="Arial" pitchFamily="34" charset="0"/>
                <a:cs typeface="Arial" pitchFamily="34" charset="0"/>
              </a:rPr>
              <a:t>autora 2017.</a:t>
            </a:r>
            <a:endParaRPr lang="pt-BR" sz="1050" dirty="0">
              <a:latin typeface="Arial" pitchFamily="34" charset="0"/>
              <a:cs typeface="Arial" pitchFamily="34" charset="0"/>
            </a:endParaRPr>
          </a:p>
        </p:txBody>
      </p:sp>
      <p:sp>
        <p:nvSpPr>
          <p:cNvPr id="10" name="Retângulo 9"/>
          <p:cNvSpPr/>
          <p:nvPr/>
        </p:nvSpPr>
        <p:spPr>
          <a:xfrm>
            <a:off x="7413104" y="5380083"/>
            <a:ext cx="2664296" cy="276999"/>
          </a:xfrm>
          <a:prstGeom prst="rect">
            <a:avLst/>
          </a:prstGeom>
        </p:spPr>
        <p:txBody>
          <a:bodyPr wrap="square">
            <a:spAutoFit/>
          </a:bodyPr>
          <a:lstStyle/>
          <a:p>
            <a:pPr algn="ctr"/>
            <a:r>
              <a:rPr lang="pt-BR" sz="1050" dirty="0" smtClean="0">
                <a:latin typeface="Arial" pitchFamily="34" charset="0"/>
                <a:cs typeface="Arial" pitchFamily="34" charset="0"/>
              </a:rPr>
              <a:t>Fonte</a:t>
            </a:r>
            <a:r>
              <a:rPr lang="pt-BR" sz="1050" dirty="0">
                <a:latin typeface="Arial" pitchFamily="34" charset="0"/>
                <a:cs typeface="Arial" pitchFamily="34" charset="0"/>
              </a:rPr>
              <a:t>: adaptada pela </a:t>
            </a:r>
            <a:r>
              <a:rPr lang="pt-BR" sz="1050" dirty="0" smtClean="0">
                <a:latin typeface="Arial" pitchFamily="34" charset="0"/>
                <a:cs typeface="Arial" pitchFamily="34" charset="0"/>
              </a:rPr>
              <a:t>autora 2017</a:t>
            </a:r>
            <a:r>
              <a:rPr lang="pt-BR" sz="1200" dirty="0" smtClean="0">
                <a:latin typeface="Arial" pitchFamily="34" charset="0"/>
                <a:cs typeface="Arial" pitchFamily="34" charset="0"/>
              </a:rPr>
              <a:t>.</a:t>
            </a:r>
            <a:endParaRPr lang="pt-BR" sz="1200" dirty="0">
              <a:latin typeface="Arial" pitchFamily="34" charset="0"/>
              <a:cs typeface="Arial" pitchFamily="34" charset="0"/>
            </a:endParaRPr>
          </a:p>
        </p:txBody>
      </p:sp>
      <p:sp>
        <p:nvSpPr>
          <p:cNvPr id="11" name="Retângulo 10"/>
          <p:cNvSpPr/>
          <p:nvPr/>
        </p:nvSpPr>
        <p:spPr>
          <a:xfrm>
            <a:off x="2026128" y="1484156"/>
            <a:ext cx="1981633" cy="276999"/>
          </a:xfrm>
          <a:prstGeom prst="rect">
            <a:avLst/>
          </a:prstGeom>
        </p:spPr>
        <p:txBody>
          <a:bodyPr wrap="none">
            <a:spAutoFit/>
          </a:bodyPr>
          <a:lstStyle/>
          <a:p>
            <a:r>
              <a:rPr lang="pt-BR" sz="1200" dirty="0">
                <a:latin typeface="Arial" pitchFamily="34" charset="0"/>
                <a:cs typeface="Arial" pitchFamily="34" charset="0"/>
              </a:rPr>
              <a:t>Mapa de Hierarquia viária.</a:t>
            </a:r>
            <a:endParaRPr lang="pt-BR" sz="1200" dirty="0"/>
          </a:p>
        </p:txBody>
      </p:sp>
      <p:sp>
        <p:nvSpPr>
          <p:cNvPr id="12" name="Retângulo 11"/>
          <p:cNvSpPr/>
          <p:nvPr/>
        </p:nvSpPr>
        <p:spPr>
          <a:xfrm>
            <a:off x="7948268" y="1455462"/>
            <a:ext cx="2040943" cy="276999"/>
          </a:xfrm>
          <a:prstGeom prst="rect">
            <a:avLst/>
          </a:prstGeom>
        </p:spPr>
        <p:txBody>
          <a:bodyPr wrap="none">
            <a:spAutoFit/>
          </a:bodyPr>
          <a:lstStyle/>
          <a:p>
            <a:r>
              <a:rPr lang="pt-BR" sz="1200" dirty="0">
                <a:latin typeface="Arial" pitchFamily="34" charset="0"/>
                <a:cs typeface="Arial" pitchFamily="34" charset="0"/>
              </a:rPr>
              <a:t>Mapa de mobiliário urbano.</a:t>
            </a:r>
            <a:endParaRPr lang="pt-BR" sz="1200" dirty="0"/>
          </a:p>
        </p:txBody>
      </p:sp>
    </p:spTree>
    <p:extLst>
      <p:ext uri="{BB962C8B-B14F-4D97-AF65-F5344CB8AC3E}">
        <p14:creationId xmlns:p14="http://schemas.microsoft.com/office/powerpoint/2010/main" val="551570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474147" y="354340"/>
            <a:ext cx="5090159" cy="457754"/>
          </a:xfrm>
          <a:prstGeom prst="ellipse">
            <a:avLst/>
          </a:prstGeom>
          <a:solidFill>
            <a:srgbClr val="EEB8EE"/>
          </a:solidFill>
          <a:ln>
            <a:solidFill>
              <a:srgbClr val="EEB8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p:cNvSpPr/>
          <p:nvPr/>
        </p:nvSpPr>
        <p:spPr>
          <a:xfrm>
            <a:off x="3607828" y="398551"/>
            <a:ext cx="4822795" cy="369332"/>
          </a:xfrm>
          <a:prstGeom prst="rect">
            <a:avLst/>
          </a:prstGeom>
        </p:spPr>
        <p:txBody>
          <a:bodyPr wrap="none">
            <a:spAutoFit/>
          </a:bodyPr>
          <a:lstStyle/>
          <a:p>
            <a:r>
              <a:rPr lang="pt-BR" b="1" dirty="0">
                <a:latin typeface="Arial" pitchFamily="34" charset="0"/>
                <a:cs typeface="Arial" pitchFamily="34" charset="0"/>
              </a:rPr>
              <a:t>ESTUDO DO ENTORNO E USOS DO SOLO</a:t>
            </a:r>
          </a:p>
        </p:txBody>
      </p:sp>
      <p:pic>
        <p:nvPicPr>
          <p:cNvPr id="6" name="Imagem 5"/>
          <p:cNvPicPr/>
          <p:nvPr/>
        </p:nvPicPr>
        <p:blipFill rotWithShape="1">
          <a:blip r:embed="rId2"/>
          <a:srcRect l="12569" r="12863"/>
          <a:stretch/>
        </p:blipFill>
        <p:spPr bwMode="auto">
          <a:xfrm>
            <a:off x="133683" y="1700806"/>
            <a:ext cx="5428343" cy="3788841"/>
          </a:xfrm>
          <a:prstGeom prst="rect">
            <a:avLst/>
          </a:prstGeom>
          <a:ln>
            <a:noFill/>
          </a:ln>
          <a:extLst>
            <a:ext uri="{53640926-AAD7-44D8-BBD7-CCE9431645EC}">
              <a14:shadowObscured xmlns:a14="http://schemas.microsoft.com/office/drawing/2010/main"/>
            </a:ext>
          </a:extLst>
        </p:spPr>
      </p:pic>
      <p:pic>
        <p:nvPicPr>
          <p:cNvPr id="7" name="Imagem 6"/>
          <p:cNvPicPr/>
          <p:nvPr/>
        </p:nvPicPr>
        <p:blipFill rotWithShape="1">
          <a:blip r:embed="rId3"/>
          <a:srcRect l="12909" r="13033"/>
          <a:stretch/>
        </p:blipFill>
        <p:spPr bwMode="auto">
          <a:xfrm>
            <a:off x="5787008" y="1700806"/>
            <a:ext cx="6237352" cy="3702025"/>
          </a:xfrm>
          <a:prstGeom prst="rect">
            <a:avLst/>
          </a:prstGeom>
          <a:ln>
            <a:noFill/>
          </a:ln>
          <a:extLst>
            <a:ext uri="{53640926-AAD7-44D8-BBD7-CCE9431645EC}">
              <a14:shadowObscured xmlns:a14="http://schemas.microsoft.com/office/drawing/2010/main"/>
            </a:ext>
          </a:extLst>
        </p:spPr>
      </p:pic>
      <p:sp>
        <p:nvSpPr>
          <p:cNvPr id="8" name="Retângulo 7"/>
          <p:cNvSpPr/>
          <p:nvPr/>
        </p:nvSpPr>
        <p:spPr>
          <a:xfrm>
            <a:off x="679722" y="5508905"/>
            <a:ext cx="3654152" cy="253916"/>
          </a:xfrm>
          <a:prstGeom prst="rect">
            <a:avLst/>
          </a:prstGeom>
        </p:spPr>
        <p:txBody>
          <a:bodyPr wrap="square">
            <a:spAutoFit/>
          </a:bodyPr>
          <a:lstStyle/>
          <a:p>
            <a:pPr algn="ctr"/>
            <a:r>
              <a:rPr lang="pt-BR" sz="1050" dirty="0" smtClean="0">
                <a:latin typeface="Arial" pitchFamily="34" charset="0"/>
                <a:cs typeface="Arial" pitchFamily="34" charset="0"/>
              </a:rPr>
              <a:t>Fonte</a:t>
            </a:r>
            <a:r>
              <a:rPr lang="pt-BR" sz="1050" dirty="0">
                <a:latin typeface="Arial" pitchFamily="34" charset="0"/>
                <a:cs typeface="Arial" pitchFamily="34" charset="0"/>
              </a:rPr>
              <a:t>: Adaptado pela </a:t>
            </a:r>
            <a:r>
              <a:rPr lang="pt-BR" sz="1050" dirty="0" smtClean="0">
                <a:latin typeface="Arial" pitchFamily="34" charset="0"/>
                <a:cs typeface="Arial" pitchFamily="34" charset="0"/>
              </a:rPr>
              <a:t>autora 2017.</a:t>
            </a:r>
            <a:endParaRPr lang="pt-BR" sz="1050" dirty="0">
              <a:latin typeface="Arial" pitchFamily="34" charset="0"/>
              <a:cs typeface="Arial" pitchFamily="34" charset="0"/>
            </a:endParaRPr>
          </a:p>
        </p:txBody>
      </p:sp>
      <p:sp>
        <p:nvSpPr>
          <p:cNvPr id="9" name="Retângulo 8"/>
          <p:cNvSpPr/>
          <p:nvPr/>
        </p:nvSpPr>
        <p:spPr>
          <a:xfrm>
            <a:off x="7334064" y="5402831"/>
            <a:ext cx="3006080" cy="253916"/>
          </a:xfrm>
          <a:prstGeom prst="rect">
            <a:avLst/>
          </a:prstGeom>
        </p:spPr>
        <p:txBody>
          <a:bodyPr wrap="square">
            <a:spAutoFit/>
          </a:bodyPr>
          <a:lstStyle/>
          <a:p>
            <a:pPr algn="ctr"/>
            <a:r>
              <a:rPr lang="pt-BR" sz="1050" dirty="0" smtClean="0">
                <a:latin typeface="Arial" pitchFamily="34" charset="0"/>
                <a:cs typeface="Arial" pitchFamily="34" charset="0"/>
              </a:rPr>
              <a:t>Fonte</a:t>
            </a:r>
            <a:r>
              <a:rPr lang="pt-BR" sz="1050" dirty="0">
                <a:latin typeface="Arial" pitchFamily="34" charset="0"/>
                <a:cs typeface="Arial" pitchFamily="34" charset="0"/>
              </a:rPr>
              <a:t>: adaptado pela </a:t>
            </a:r>
            <a:r>
              <a:rPr lang="pt-BR" sz="1050" dirty="0" smtClean="0">
                <a:latin typeface="Arial" pitchFamily="34" charset="0"/>
                <a:cs typeface="Arial" pitchFamily="34" charset="0"/>
              </a:rPr>
              <a:t>autora 2017.</a:t>
            </a:r>
            <a:endParaRPr lang="pt-BR" sz="1050" dirty="0">
              <a:latin typeface="Arial" pitchFamily="34" charset="0"/>
              <a:cs typeface="Arial" pitchFamily="34" charset="0"/>
            </a:endParaRPr>
          </a:p>
        </p:txBody>
      </p:sp>
      <p:sp>
        <p:nvSpPr>
          <p:cNvPr id="10" name="Retângulo 9"/>
          <p:cNvSpPr/>
          <p:nvPr/>
        </p:nvSpPr>
        <p:spPr>
          <a:xfrm>
            <a:off x="1263509" y="1452501"/>
            <a:ext cx="2486578" cy="276999"/>
          </a:xfrm>
          <a:prstGeom prst="rect">
            <a:avLst/>
          </a:prstGeom>
        </p:spPr>
        <p:txBody>
          <a:bodyPr wrap="none">
            <a:spAutoFit/>
          </a:bodyPr>
          <a:lstStyle/>
          <a:p>
            <a:pPr algn="ctr"/>
            <a:r>
              <a:rPr lang="pt-BR" sz="1200" dirty="0">
                <a:latin typeface="Arial" pitchFamily="34" charset="0"/>
                <a:cs typeface="Arial" pitchFamily="34" charset="0"/>
              </a:rPr>
              <a:t>Mapa de uso e ocupação do solo.</a:t>
            </a:r>
          </a:p>
        </p:txBody>
      </p:sp>
      <p:sp>
        <p:nvSpPr>
          <p:cNvPr id="11" name="Retângulo 10"/>
          <p:cNvSpPr/>
          <p:nvPr/>
        </p:nvSpPr>
        <p:spPr>
          <a:xfrm>
            <a:off x="7939262" y="1422021"/>
            <a:ext cx="1795683" cy="276999"/>
          </a:xfrm>
          <a:prstGeom prst="rect">
            <a:avLst/>
          </a:prstGeom>
        </p:spPr>
        <p:txBody>
          <a:bodyPr wrap="none">
            <a:spAutoFit/>
          </a:bodyPr>
          <a:lstStyle/>
          <a:p>
            <a:pPr algn="ctr"/>
            <a:r>
              <a:rPr lang="pt-BR" sz="1200" dirty="0">
                <a:latin typeface="Arial" pitchFamily="34" charset="0"/>
                <a:cs typeface="Arial" pitchFamily="34" charset="0"/>
              </a:rPr>
              <a:t>Mapa de verticalização.</a:t>
            </a:r>
          </a:p>
        </p:txBody>
      </p:sp>
    </p:spTree>
    <p:extLst>
      <p:ext uri="{BB962C8B-B14F-4D97-AF65-F5344CB8AC3E}">
        <p14:creationId xmlns:p14="http://schemas.microsoft.com/office/powerpoint/2010/main" val="1937611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4020692" y="217304"/>
            <a:ext cx="3566733" cy="457754"/>
          </a:xfrm>
          <a:prstGeom prst="ellipse">
            <a:avLst/>
          </a:prstGeom>
          <a:solidFill>
            <a:srgbClr val="EEB8EE"/>
          </a:solidFill>
          <a:ln>
            <a:solidFill>
              <a:srgbClr val="EEB8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p:cNvSpPr txBox="1"/>
          <p:nvPr/>
        </p:nvSpPr>
        <p:spPr>
          <a:xfrm>
            <a:off x="4326017" y="261515"/>
            <a:ext cx="4587240" cy="369332"/>
          </a:xfrm>
          <a:prstGeom prst="rect">
            <a:avLst/>
          </a:prstGeom>
          <a:noFill/>
        </p:spPr>
        <p:txBody>
          <a:bodyPr wrap="square" rtlCol="0">
            <a:spAutoFit/>
          </a:bodyPr>
          <a:lstStyle/>
          <a:p>
            <a:r>
              <a:rPr lang="pt-BR" b="1" dirty="0" smtClean="0">
                <a:latin typeface="Arial" pitchFamily="34" charset="0"/>
                <a:cs typeface="Arial" pitchFamily="34" charset="0"/>
              </a:rPr>
              <a:t>ASPECTOS DO TERRENO</a:t>
            </a:r>
            <a:endParaRPr lang="pt-BR" b="1" dirty="0">
              <a:latin typeface="Arial" pitchFamily="34" charset="0"/>
              <a:cs typeface="Arial" pitchFamily="34" charset="0"/>
            </a:endParaRPr>
          </a:p>
        </p:txBody>
      </p:sp>
      <p:pic>
        <p:nvPicPr>
          <p:cNvPr id="8" name="Imagem 7"/>
          <p:cNvPicPr/>
          <p:nvPr/>
        </p:nvPicPr>
        <p:blipFill rotWithShape="1">
          <a:blip r:embed="rId2"/>
          <a:srcRect l="22071" t="11318" r="19185" b="11495"/>
          <a:stretch/>
        </p:blipFill>
        <p:spPr bwMode="auto">
          <a:xfrm>
            <a:off x="2448877" y="1285874"/>
            <a:ext cx="6710364" cy="5038726"/>
          </a:xfrm>
          <a:prstGeom prst="rect">
            <a:avLst/>
          </a:prstGeom>
          <a:ln>
            <a:noFill/>
          </a:ln>
          <a:extLst>
            <a:ext uri="{53640926-AAD7-44D8-BBD7-CCE9431645EC}">
              <a14:shadowObscured xmlns:a14="http://schemas.microsoft.com/office/drawing/2010/main"/>
            </a:ext>
          </a:extLst>
        </p:spPr>
      </p:pic>
      <p:sp>
        <p:nvSpPr>
          <p:cNvPr id="9" name="Retângulo 8"/>
          <p:cNvSpPr/>
          <p:nvPr/>
        </p:nvSpPr>
        <p:spPr>
          <a:xfrm>
            <a:off x="4593698" y="992617"/>
            <a:ext cx="2025939" cy="276999"/>
          </a:xfrm>
          <a:prstGeom prst="rect">
            <a:avLst/>
          </a:prstGeom>
        </p:spPr>
        <p:txBody>
          <a:bodyPr wrap="none">
            <a:spAutoFit/>
          </a:bodyPr>
          <a:lstStyle/>
          <a:p>
            <a:r>
              <a:rPr lang="pt-BR" sz="1200" dirty="0">
                <a:latin typeface="Arial" pitchFamily="34" charset="0"/>
                <a:cs typeface="Arial" pitchFamily="34" charset="0"/>
              </a:rPr>
              <a:t>Características do Terreno.</a:t>
            </a:r>
          </a:p>
        </p:txBody>
      </p:sp>
      <p:sp>
        <p:nvSpPr>
          <p:cNvPr id="10" name="Retângulo 9"/>
          <p:cNvSpPr/>
          <p:nvPr/>
        </p:nvSpPr>
        <p:spPr>
          <a:xfrm>
            <a:off x="4437919" y="6307574"/>
            <a:ext cx="2337499" cy="253916"/>
          </a:xfrm>
          <a:prstGeom prst="rect">
            <a:avLst/>
          </a:prstGeom>
        </p:spPr>
        <p:txBody>
          <a:bodyPr wrap="none">
            <a:spAutoFit/>
          </a:bodyPr>
          <a:lstStyle/>
          <a:p>
            <a:r>
              <a:rPr lang="pt-BR" sz="1050" b="1" dirty="0">
                <a:latin typeface="Arial" pitchFamily="34" charset="0"/>
                <a:cs typeface="Arial" pitchFamily="34" charset="0"/>
              </a:rPr>
              <a:t>Fonte:</a:t>
            </a:r>
            <a:r>
              <a:rPr lang="pt-BR" sz="1050" dirty="0">
                <a:latin typeface="Arial" pitchFamily="34" charset="0"/>
                <a:cs typeface="Arial" pitchFamily="34" charset="0"/>
              </a:rPr>
              <a:t> Elaborado pela autora 2017.</a:t>
            </a:r>
          </a:p>
        </p:txBody>
      </p:sp>
    </p:spTree>
    <p:extLst>
      <p:ext uri="{BB962C8B-B14F-4D97-AF65-F5344CB8AC3E}">
        <p14:creationId xmlns:p14="http://schemas.microsoft.com/office/powerpoint/2010/main" val="455730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p:cNvSpPr/>
          <p:nvPr/>
        </p:nvSpPr>
        <p:spPr>
          <a:xfrm>
            <a:off x="996140" y="253384"/>
            <a:ext cx="9570719" cy="505938"/>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p:cNvSpPr/>
          <p:nvPr/>
        </p:nvSpPr>
        <p:spPr>
          <a:xfrm>
            <a:off x="1300940" y="337712"/>
            <a:ext cx="9616440" cy="369332"/>
          </a:xfrm>
          <a:prstGeom prst="rect">
            <a:avLst/>
          </a:prstGeom>
        </p:spPr>
        <p:txBody>
          <a:bodyPr wrap="square">
            <a:spAutoFit/>
          </a:bodyPr>
          <a:lstStyle/>
          <a:p>
            <a:r>
              <a:rPr lang="pt-BR" b="1" dirty="0">
                <a:latin typeface="Arial" pitchFamily="34" charset="0"/>
                <a:cs typeface="Arial" pitchFamily="34" charset="0"/>
              </a:rPr>
              <a:t>ÁREA DE INTERVENÇÃO: O ANTIGO MATADOURO MUNICIPAL DA FAZENDINHA.</a:t>
            </a:r>
          </a:p>
        </p:txBody>
      </p:sp>
      <p:pic>
        <p:nvPicPr>
          <p:cNvPr id="7" name="Imagem 6"/>
          <p:cNvPicPr/>
          <p:nvPr/>
        </p:nvPicPr>
        <p:blipFill rotWithShape="1">
          <a:blip r:embed="rId2"/>
          <a:srcRect l="13249" r="12523"/>
          <a:stretch/>
        </p:blipFill>
        <p:spPr bwMode="auto">
          <a:xfrm>
            <a:off x="1854517" y="1223644"/>
            <a:ext cx="7365683" cy="5146676"/>
          </a:xfrm>
          <a:prstGeom prst="rect">
            <a:avLst/>
          </a:prstGeom>
          <a:ln>
            <a:noFill/>
          </a:ln>
          <a:extLst>
            <a:ext uri="{53640926-AAD7-44D8-BBD7-CCE9431645EC}">
              <a14:shadowObscured xmlns:a14="http://schemas.microsoft.com/office/drawing/2010/main"/>
            </a:ext>
          </a:extLst>
        </p:spPr>
      </p:pic>
      <p:sp>
        <p:nvSpPr>
          <p:cNvPr id="8" name="Retângulo 7"/>
          <p:cNvSpPr/>
          <p:nvPr/>
        </p:nvSpPr>
        <p:spPr>
          <a:xfrm>
            <a:off x="3682420" y="960099"/>
            <a:ext cx="3501280" cy="276999"/>
          </a:xfrm>
          <a:prstGeom prst="rect">
            <a:avLst/>
          </a:prstGeom>
        </p:spPr>
        <p:txBody>
          <a:bodyPr wrap="none">
            <a:spAutoFit/>
          </a:bodyPr>
          <a:lstStyle/>
          <a:p>
            <a:r>
              <a:rPr lang="pt-BR" sz="1200" dirty="0" smtClean="0">
                <a:latin typeface="Arial" pitchFamily="34" charset="0"/>
                <a:cs typeface="Arial" pitchFamily="34" charset="0"/>
              </a:rPr>
              <a:t>Mapa </a:t>
            </a:r>
            <a:r>
              <a:rPr lang="pt-BR" sz="1200" dirty="0">
                <a:latin typeface="Arial" pitchFamily="34" charset="0"/>
                <a:cs typeface="Arial" pitchFamily="34" charset="0"/>
              </a:rPr>
              <a:t>de localização do Distrito da Fazendinha.</a:t>
            </a:r>
          </a:p>
        </p:txBody>
      </p:sp>
      <p:sp>
        <p:nvSpPr>
          <p:cNvPr id="9" name="Retângulo 8"/>
          <p:cNvSpPr/>
          <p:nvPr/>
        </p:nvSpPr>
        <p:spPr>
          <a:xfrm>
            <a:off x="4707895" y="6370320"/>
            <a:ext cx="2589170" cy="276999"/>
          </a:xfrm>
          <a:prstGeom prst="rect">
            <a:avLst/>
          </a:prstGeom>
        </p:spPr>
        <p:txBody>
          <a:bodyPr wrap="none">
            <a:spAutoFit/>
          </a:bodyPr>
          <a:lstStyle/>
          <a:p>
            <a:r>
              <a:rPr lang="pt-BR" sz="1200" dirty="0" smtClean="0">
                <a:latin typeface="Arial" pitchFamily="34" charset="0"/>
                <a:cs typeface="Arial" pitchFamily="34" charset="0"/>
              </a:rPr>
              <a:t>Fonte: Elaborado </a:t>
            </a:r>
            <a:r>
              <a:rPr lang="pt-BR" sz="1200" dirty="0">
                <a:latin typeface="Arial" pitchFamily="34" charset="0"/>
                <a:cs typeface="Arial" pitchFamily="34" charset="0"/>
              </a:rPr>
              <a:t>pela autora 2017</a:t>
            </a:r>
          </a:p>
        </p:txBody>
      </p:sp>
    </p:spTree>
    <p:extLst>
      <p:ext uri="{BB962C8B-B14F-4D97-AF65-F5344CB8AC3E}">
        <p14:creationId xmlns:p14="http://schemas.microsoft.com/office/powerpoint/2010/main" val="23561718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985845" y="312774"/>
            <a:ext cx="9570719" cy="505938"/>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p:cNvSpPr/>
          <p:nvPr/>
        </p:nvSpPr>
        <p:spPr>
          <a:xfrm>
            <a:off x="1313504" y="411788"/>
            <a:ext cx="9616440" cy="369332"/>
          </a:xfrm>
          <a:prstGeom prst="rect">
            <a:avLst/>
          </a:prstGeom>
        </p:spPr>
        <p:txBody>
          <a:bodyPr wrap="square">
            <a:spAutoFit/>
          </a:bodyPr>
          <a:lstStyle/>
          <a:p>
            <a:r>
              <a:rPr lang="pt-BR" b="1" dirty="0">
                <a:latin typeface="Arial" pitchFamily="34" charset="0"/>
                <a:cs typeface="Arial" pitchFamily="34" charset="0"/>
              </a:rPr>
              <a:t>ÁREA DE INTERVENÇÃO: O ANTIGO MATADOURO MUNICIPAL DA FAZENDINHA.</a:t>
            </a:r>
          </a:p>
        </p:txBody>
      </p:sp>
      <p:pic>
        <p:nvPicPr>
          <p:cNvPr id="7" name="Imagem 6"/>
          <p:cNvPicPr/>
          <p:nvPr/>
        </p:nvPicPr>
        <p:blipFill rotWithShape="1">
          <a:blip r:embed="rId2"/>
          <a:srcRect l="4417" t="17220" r="28830" b="5741"/>
          <a:stretch/>
        </p:blipFill>
        <p:spPr bwMode="auto">
          <a:xfrm>
            <a:off x="94304" y="1813559"/>
            <a:ext cx="5765075" cy="3515111"/>
          </a:xfrm>
          <a:prstGeom prst="rect">
            <a:avLst/>
          </a:prstGeom>
          <a:ln>
            <a:noFill/>
          </a:ln>
          <a:extLst>
            <a:ext uri="{53640926-AAD7-44D8-BBD7-CCE9431645EC}">
              <a14:shadowObscured xmlns:a14="http://schemas.microsoft.com/office/drawing/2010/main"/>
            </a:ext>
          </a:extLst>
        </p:spPr>
      </p:pic>
      <p:pic>
        <p:nvPicPr>
          <p:cNvPr id="8" name="Imagem 7"/>
          <p:cNvPicPr/>
          <p:nvPr/>
        </p:nvPicPr>
        <p:blipFill rotWithShape="1">
          <a:blip r:embed="rId3"/>
          <a:srcRect l="25309" t="11178" r="18977" b="13595"/>
          <a:stretch/>
        </p:blipFill>
        <p:spPr bwMode="auto">
          <a:xfrm>
            <a:off x="5902235" y="1813560"/>
            <a:ext cx="6167444" cy="3515111"/>
          </a:xfrm>
          <a:prstGeom prst="rect">
            <a:avLst/>
          </a:prstGeom>
          <a:ln>
            <a:noFill/>
          </a:ln>
          <a:extLst>
            <a:ext uri="{53640926-AAD7-44D8-BBD7-CCE9431645EC}">
              <a14:shadowObscured xmlns:a14="http://schemas.microsoft.com/office/drawing/2010/main"/>
            </a:ext>
          </a:extLst>
        </p:spPr>
      </p:pic>
      <p:sp>
        <p:nvSpPr>
          <p:cNvPr id="9" name="Retângulo 8"/>
          <p:cNvSpPr/>
          <p:nvPr/>
        </p:nvSpPr>
        <p:spPr>
          <a:xfrm>
            <a:off x="6910734" y="1503430"/>
            <a:ext cx="3805850" cy="276999"/>
          </a:xfrm>
          <a:prstGeom prst="rect">
            <a:avLst/>
          </a:prstGeom>
        </p:spPr>
        <p:txBody>
          <a:bodyPr wrap="none">
            <a:spAutoFit/>
          </a:bodyPr>
          <a:lstStyle/>
          <a:p>
            <a:r>
              <a:rPr lang="pt-BR" sz="1200" dirty="0">
                <a:latin typeface="Arial" pitchFamily="34" charset="0"/>
                <a:cs typeface="Arial" pitchFamily="34" charset="0"/>
              </a:rPr>
              <a:t>Planta baixa do Matadouro Municipal da Fazendinha.</a:t>
            </a:r>
          </a:p>
        </p:txBody>
      </p:sp>
      <p:sp>
        <p:nvSpPr>
          <p:cNvPr id="10" name="Retângulo 9"/>
          <p:cNvSpPr/>
          <p:nvPr/>
        </p:nvSpPr>
        <p:spPr>
          <a:xfrm>
            <a:off x="8128066" y="5343038"/>
            <a:ext cx="2390398" cy="253916"/>
          </a:xfrm>
          <a:prstGeom prst="rect">
            <a:avLst/>
          </a:prstGeom>
        </p:spPr>
        <p:txBody>
          <a:bodyPr wrap="none">
            <a:spAutoFit/>
          </a:bodyPr>
          <a:lstStyle/>
          <a:p>
            <a:r>
              <a:rPr lang="pt-BR" sz="1050" b="1" dirty="0"/>
              <a:t>Fonte:</a:t>
            </a:r>
            <a:r>
              <a:rPr lang="pt-BR" sz="1050" dirty="0"/>
              <a:t> Prefeitura Municipal de Macapá. </a:t>
            </a:r>
          </a:p>
        </p:txBody>
      </p:sp>
      <p:sp>
        <p:nvSpPr>
          <p:cNvPr id="11" name="Retângulo 10"/>
          <p:cNvSpPr/>
          <p:nvPr/>
        </p:nvSpPr>
        <p:spPr>
          <a:xfrm>
            <a:off x="1752600" y="1503431"/>
            <a:ext cx="2706190" cy="276999"/>
          </a:xfrm>
          <a:prstGeom prst="rect">
            <a:avLst/>
          </a:prstGeom>
        </p:spPr>
        <p:txBody>
          <a:bodyPr wrap="none">
            <a:spAutoFit/>
          </a:bodyPr>
          <a:lstStyle/>
          <a:p>
            <a:r>
              <a:rPr lang="pt-BR" sz="1200" dirty="0" smtClean="0">
                <a:latin typeface="Arial" pitchFamily="34" charset="0"/>
                <a:cs typeface="Arial" pitchFamily="34" charset="0"/>
              </a:rPr>
              <a:t>Matadouro </a:t>
            </a:r>
            <a:r>
              <a:rPr lang="pt-BR" sz="1200" dirty="0">
                <a:latin typeface="Arial" pitchFamily="34" charset="0"/>
                <a:cs typeface="Arial" pitchFamily="34" charset="0"/>
              </a:rPr>
              <a:t>Municipal da Fazendinha.</a:t>
            </a:r>
          </a:p>
        </p:txBody>
      </p:sp>
      <p:sp>
        <p:nvSpPr>
          <p:cNvPr id="12" name="Retângulo 11"/>
          <p:cNvSpPr/>
          <p:nvPr/>
        </p:nvSpPr>
        <p:spPr>
          <a:xfrm>
            <a:off x="309155" y="5328671"/>
            <a:ext cx="5593080" cy="253916"/>
          </a:xfrm>
          <a:prstGeom prst="rect">
            <a:avLst/>
          </a:prstGeom>
        </p:spPr>
        <p:txBody>
          <a:bodyPr wrap="square">
            <a:spAutoFit/>
          </a:bodyPr>
          <a:lstStyle/>
          <a:p>
            <a:r>
              <a:rPr lang="pt-BR" sz="1050" b="1" dirty="0">
                <a:latin typeface="Arial" pitchFamily="34" charset="0"/>
                <a:cs typeface="Arial" pitchFamily="34" charset="0"/>
              </a:rPr>
              <a:t>Fonte: </a:t>
            </a:r>
            <a:r>
              <a:rPr lang="pt-BR" sz="1050" dirty="0">
                <a:latin typeface="Arial" pitchFamily="34" charset="0"/>
                <a:cs typeface="Arial" pitchFamily="34" charset="0"/>
              </a:rPr>
              <a:t>Fotos elaboradas em 2009 pela P.C.COM. CONSTRUÇÕES DE IND. LTDA.</a:t>
            </a:r>
          </a:p>
        </p:txBody>
      </p:sp>
    </p:spTree>
    <p:extLst>
      <p:ext uri="{BB962C8B-B14F-4D97-AF65-F5344CB8AC3E}">
        <p14:creationId xmlns:p14="http://schemas.microsoft.com/office/powerpoint/2010/main" val="33640626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2733992" y="250028"/>
            <a:ext cx="7117080" cy="505938"/>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p:cNvSpPr txBox="1"/>
          <p:nvPr/>
        </p:nvSpPr>
        <p:spPr>
          <a:xfrm>
            <a:off x="2962592" y="318331"/>
            <a:ext cx="6888480" cy="369332"/>
          </a:xfrm>
          <a:prstGeom prst="rect">
            <a:avLst/>
          </a:prstGeom>
          <a:noFill/>
        </p:spPr>
        <p:txBody>
          <a:bodyPr wrap="square" rtlCol="0">
            <a:spAutoFit/>
          </a:bodyPr>
          <a:lstStyle/>
          <a:p>
            <a:r>
              <a:rPr lang="pt-BR" b="1" dirty="0" smtClean="0">
                <a:latin typeface="Arial" pitchFamily="34" charset="0"/>
                <a:cs typeface="Arial" pitchFamily="34" charset="0"/>
              </a:rPr>
              <a:t>LEVANTAMENTOS FOTOGRÁFICOS DA ÁREA DE ESTUDO</a:t>
            </a:r>
            <a:endParaRPr lang="pt-BR" b="1" dirty="0">
              <a:latin typeface="Arial" pitchFamily="34" charset="0"/>
              <a:cs typeface="Arial" pitchFamily="34" charset="0"/>
            </a:endParaRPr>
          </a:p>
        </p:txBody>
      </p:sp>
      <p:pic>
        <p:nvPicPr>
          <p:cNvPr id="6" name="Imagem 5"/>
          <p:cNvPicPr/>
          <p:nvPr/>
        </p:nvPicPr>
        <p:blipFill rotWithShape="1">
          <a:blip r:embed="rId2"/>
          <a:srcRect r="582"/>
          <a:stretch/>
        </p:blipFill>
        <p:spPr bwMode="auto">
          <a:xfrm>
            <a:off x="6339046" y="1767918"/>
            <a:ext cx="5700554" cy="3230802"/>
          </a:xfrm>
          <a:prstGeom prst="rect">
            <a:avLst/>
          </a:prstGeom>
          <a:ln>
            <a:noFill/>
          </a:ln>
          <a:extLst>
            <a:ext uri="{53640926-AAD7-44D8-BBD7-CCE9431645EC}">
              <a14:shadowObscured xmlns:a14="http://schemas.microsoft.com/office/drawing/2010/main"/>
            </a:ext>
          </a:extLst>
        </p:spPr>
      </p:pic>
      <p:pic>
        <p:nvPicPr>
          <p:cNvPr id="10" name="Imagem 9"/>
          <p:cNvPicPr/>
          <p:nvPr/>
        </p:nvPicPr>
        <p:blipFill rotWithShape="1">
          <a:blip r:embed="rId3"/>
          <a:srcRect r="391"/>
          <a:stretch/>
        </p:blipFill>
        <p:spPr bwMode="auto">
          <a:xfrm>
            <a:off x="121125" y="2021521"/>
            <a:ext cx="5743575" cy="3241675"/>
          </a:xfrm>
          <a:prstGeom prst="rect">
            <a:avLst/>
          </a:prstGeom>
          <a:ln>
            <a:noFill/>
          </a:ln>
          <a:extLst>
            <a:ext uri="{53640926-AAD7-44D8-BBD7-CCE9431645EC}">
              <a14:shadowObscured xmlns:a14="http://schemas.microsoft.com/office/drawing/2010/main"/>
            </a:ext>
          </a:extLst>
        </p:spPr>
      </p:pic>
      <p:sp>
        <p:nvSpPr>
          <p:cNvPr id="11" name="Retângulo 10"/>
          <p:cNvSpPr/>
          <p:nvPr/>
        </p:nvSpPr>
        <p:spPr>
          <a:xfrm>
            <a:off x="196532" y="5290551"/>
            <a:ext cx="6096000" cy="461665"/>
          </a:xfrm>
          <a:prstGeom prst="rect">
            <a:avLst/>
          </a:prstGeom>
        </p:spPr>
        <p:txBody>
          <a:bodyPr>
            <a:spAutoFit/>
          </a:bodyPr>
          <a:lstStyle/>
          <a:p>
            <a:pPr algn="ctr"/>
            <a:r>
              <a:rPr lang="pt-BR" sz="1200" dirty="0">
                <a:latin typeface="Arial" pitchFamily="34" charset="0"/>
                <a:cs typeface="Arial" pitchFamily="34" charset="0"/>
              </a:rPr>
              <a:t>Vista Norte do Matadouro Municipal da Fazendinha.</a:t>
            </a:r>
          </a:p>
          <a:p>
            <a:pPr algn="ctr"/>
            <a:r>
              <a:rPr lang="pt-BR" sz="1200" dirty="0">
                <a:latin typeface="Arial" pitchFamily="34" charset="0"/>
                <a:cs typeface="Arial" pitchFamily="34" charset="0"/>
              </a:rPr>
              <a:t>Fonte: Elaborado pela autora, 2017.</a:t>
            </a:r>
          </a:p>
        </p:txBody>
      </p:sp>
      <p:sp>
        <p:nvSpPr>
          <p:cNvPr id="12" name="Retângulo 11"/>
          <p:cNvSpPr/>
          <p:nvPr/>
        </p:nvSpPr>
        <p:spPr>
          <a:xfrm>
            <a:off x="5943600" y="5243491"/>
            <a:ext cx="6096000" cy="461665"/>
          </a:xfrm>
          <a:prstGeom prst="rect">
            <a:avLst/>
          </a:prstGeom>
        </p:spPr>
        <p:txBody>
          <a:bodyPr>
            <a:spAutoFit/>
          </a:bodyPr>
          <a:lstStyle/>
          <a:p>
            <a:pPr algn="ctr"/>
            <a:r>
              <a:rPr lang="pt-BR" sz="1200" dirty="0">
                <a:latin typeface="Arial" pitchFamily="34" charset="0"/>
                <a:cs typeface="Arial" pitchFamily="34" charset="0"/>
              </a:rPr>
              <a:t>Vista dos fundos do terreno do Antigo Matadouro Municipal da Fazendinha.</a:t>
            </a:r>
          </a:p>
          <a:p>
            <a:pPr algn="ctr"/>
            <a:r>
              <a:rPr lang="pt-BR" sz="1200" dirty="0">
                <a:latin typeface="Arial" pitchFamily="34" charset="0"/>
                <a:cs typeface="Arial" pitchFamily="34" charset="0"/>
              </a:rPr>
              <a:t>Fonte: Elaborado pela autora, 2017.</a:t>
            </a:r>
          </a:p>
        </p:txBody>
      </p:sp>
    </p:spTree>
    <p:extLst>
      <p:ext uri="{BB962C8B-B14F-4D97-AF65-F5344CB8AC3E}">
        <p14:creationId xmlns:p14="http://schemas.microsoft.com/office/powerpoint/2010/main" val="1417774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2119507" y="175060"/>
            <a:ext cx="7117080" cy="505938"/>
          </a:xfrm>
          <a:prstGeom prst="ellipse">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p:cNvSpPr txBox="1"/>
          <p:nvPr/>
        </p:nvSpPr>
        <p:spPr>
          <a:xfrm>
            <a:off x="2348107" y="243363"/>
            <a:ext cx="6888480" cy="369332"/>
          </a:xfrm>
          <a:prstGeom prst="rect">
            <a:avLst/>
          </a:prstGeom>
          <a:noFill/>
        </p:spPr>
        <p:txBody>
          <a:bodyPr wrap="square" rtlCol="0">
            <a:spAutoFit/>
          </a:bodyPr>
          <a:lstStyle/>
          <a:p>
            <a:r>
              <a:rPr lang="pt-BR" b="1" dirty="0" smtClean="0">
                <a:latin typeface="Arial" pitchFamily="34" charset="0"/>
                <a:cs typeface="Arial" pitchFamily="34" charset="0"/>
              </a:rPr>
              <a:t>LEVANTAMENTOS FOTOGRÁFICOS DA ÁREA DE ESTUDO</a:t>
            </a:r>
            <a:endParaRPr lang="pt-BR" b="1" dirty="0">
              <a:latin typeface="Arial" pitchFamily="34" charset="0"/>
              <a:cs typeface="Arial" pitchFamily="34" charset="0"/>
            </a:endParaRPr>
          </a:p>
        </p:txBody>
      </p:sp>
      <p:pic>
        <p:nvPicPr>
          <p:cNvPr id="6" name="Imagem 5"/>
          <p:cNvPicPr/>
          <p:nvPr/>
        </p:nvPicPr>
        <p:blipFill>
          <a:blip r:embed="rId2" cstate="print">
            <a:extLst>
              <a:ext uri="{28A0092B-C50C-407E-A947-70E740481C1C}">
                <a14:useLocalDpi xmlns:a14="http://schemas.microsoft.com/office/drawing/2010/main" val="0"/>
              </a:ext>
            </a:extLst>
          </a:blip>
          <a:stretch>
            <a:fillRect/>
          </a:stretch>
        </p:blipFill>
        <p:spPr>
          <a:xfrm>
            <a:off x="257275" y="2110749"/>
            <a:ext cx="3994899" cy="2717145"/>
          </a:xfrm>
          <a:prstGeom prst="rect">
            <a:avLst/>
          </a:prstGeom>
        </p:spPr>
      </p:pic>
      <p:pic>
        <p:nvPicPr>
          <p:cNvPr id="7" name="Imagem 6"/>
          <p:cNvPicPr/>
          <p:nvPr/>
        </p:nvPicPr>
        <p:blipFill>
          <a:blip r:embed="rId3" cstate="print">
            <a:extLst>
              <a:ext uri="{28A0092B-C50C-407E-A947-70E740481C1C}">
                <a14:useLocalDpi xmlns:a14="http://schemas.microsoft.com/office/drawing/2010/main" val="0"/>
              </a:ext>
            </a:extLst>
          </a:blip>
          <a:stretch>
            <a:fillRect/>
          </a:stretch>
        </p:blipFill>
        <p:spPr>
          <a:xfrm>
            <a:off x="4462145" y="2110749"/>
            <a:ext cx="4400327" cy="2717145"/>
          </a:xfrm>
          <a:prstGeom prst="rect">
            <a:avLst/>
          </a:prstGeom>
        </p:spPr>
      </p:pic>
      <p:pic>
        <p:nvPicPr>
          <p:cNvPr id="8" name="Imagem 7"/>
          <p:cNvPicPr/>
          <p:nvPr/>
        </p:nvPicPr>
        <p:blipFill rotWithShape="1">
          <a:blip r:embed="rId4" cstate="print">
            <a:extLst>
              <a:ext uri="{28A0092B-C50C-407E-A947-70E740481C1C}">
                <a14:useLocalDpi xmlns:a14="http://schemas.microsoft.com/office/drawing/2010/main" val="0"/>
              </a:ext>
            </a:extLst>
          </a:blip>
          <a:srcRect t="12557"/>
          <a:stretch/>
        </p:blipFill>
        <p:spPr bwMode="auto">
          <a:xfrm>
            <a:off x="9245795" y="1493520"/>
            <a:ext cx="2417685" cy="3707765"/>
          </a:xfrm>
          <a:prstGeom prst="rect">
            <a:avLst/>
          </a:prstGeom>
          <a:ln>
            <a:noFill/>
          </a:ln>
          <a:extLst>
            <a:ext uri="{53640926-AAD7-44D8-BBD7-CCE9431645EC}">
              <a14:shadowObscured xmlns:a14="http://schemas.microsoft.com/office/drawing/2010/main"/>
            </a:ext>
          </a:extLst>
        </p:spPr>
      </p:pic>
      <p:sp>
        <p:nvSpPr>
          <p:cNvPr id="9" name="Retângulo 8"/>
          <p:cNvSpPr/>
          <p:nvPr/>
        </p:nvSpPr>
        <p:spPr>
          <a:xfrm>
            <a:off x="8862472" y="1187787"/>
            <a:ext cx="3184333" cy="276999"/>
          </a:xfrm>
          <a:prstGeom prst="rect">
            <a:avLst/>
          </a:prstGeom>
        </p:spPr>
        <p:txBody>
          <a:bodyPr wrap="none">
            <a:spAutoFit/>
          </a:bodyPr>
          <a:lstStyle/>
          <a:p>
            <a:r>
              <a:rPr lang="pt-BR" sz="1200" dirty="0">
                <a:latin typeface="Arial" pitchFamily="34" charset="0"/>
                <a:cs typeface="Arial" pitchFamily="34" charset="0"/>
              </a:rPr>
              <a:t> Vista da cobertura no interior da edificação.</a:t>
            </a:r>
          </a:p>
        </p:txBody>
      </p:sp>
      <p:sp>
        <p:nvSpPr>
          <p:cNvPr id="10" name="Retângulo 9"/>
          <p:cNvSpPr/>
          <p:nvPr/>
        </p:nvSpPr>
        <p:spPr>
          <a:xfrm>
            <a:off x="9116772" y="5201285"/>
            <a:ext cx="2675732" cy="276999"/>
          </a:xfrm>
          <a:prstGeom prst="rect">
            <a:avLst/>
          </a:prstGeom>
        </p:spPr>
        <p:txBody>
          <a:bodyPr wrap="none">
            <a:spAutoFit/>
          </a:bodyPr>
          <a:lstStyle/>
          <a:p>
            <a:r>
              <a:rPr lang="pt-BR" sz="1200" b="1" dirty="0">
                <a:latin typeface="Arial" pitchFamily="34" charset="0"/>
                <a:cs typeface="Arial" pitchFamily="34" charset="0"/>
              </a:rPr>
              <a:t>Fonte:</a:t>
            </a:r>
            <a:r>
              <a:rPr lang="pt-BR" sz="1200" dirty="0">
                <a:latin typeface="Arial" pitchFamily="34" charset="0"/>
                <a:cs typeface="Arial" pitchFamily="34" charset="0"/>
              </a:rPr>
              <a:t> Elaborado pela autora, 2017.</a:t>
            </a:r>
          </a:p>
        </p:txBody>
      </p:sp>
      <p:sp>
        <p:nvSpPr>
          <p:cNvPr id="11" name="Retângulo 10"/>
          <p:cNvSpPr/>
          <p:nvPr/>
        </p:nvSpPr>
        <p:spPr>
          <a:xfrm>
            <a:off x="5419112" y="1779389"/>
            <a:ext cx="2280240" cy="276999"/>
          </a:xfrm>
          <a:prstGeom prst="rect">
            <a:avLst/>
          </a:prstGeom>
        </p:spPr>
        <p:txBody>
          <a:bodyPr wrap="none">
            <a:spAutoFit/>
          </a:bodyPr>
          <a:lstStyle/>
          <a:p>
            <a:r>
              <a:rPr lang="pt-BR" sz="1200" dirty="0" smtClean="0">
                <a:latin typeface="Arial" pitchFamily="34" charset="0"/>
                <a:cs typeface="Arial" pitchFamily="34" charset="0"/>
              </a:rPr>
              <a:t>Vista </a:t>
            </a:r>
            <a:r>
              <a:rPr lang="pt-BR" sz="1200" dirty="0">
                <a:latin typeface="Arial" pitchFamily="34" charset="0"/>
                <a:cs typeface="Arial" pitchFamily="34" charset="0"/>
              </a:rPr>
              <a:t>do interior do Matadouro.</a:t>
            </a:r>
          </a:p>
        </p:txBody>
      </p:sp>
      <p:sp>
        <p:nvSpPr>
          <p:cNvPr id="12" name="Retângulo 11"/>
          <p:cNvSpPr/>
          <p:nvPr/>
        </p:nvSpPr>
        <p:spPr>
          <a:xfrm>
            <a:off x="5324442" y="4924266"/>
            <a:ext cx="2675732" cy="276999"/>
          </a:xfrm>
          <a:prstGeom prst="rect">
            <a:avLst/>
          </a:prstGeom>
        </p:spPr>
        <p:txBody>
          <a:bodyPr wrap="none">
            <a:spAutoFit/>
          </a:bodyPr>
          <a:lstStyle/>
          <a:p>
            <a:r>
              <a:rPr lang="pt-BR" sz="1200" b="1" dirty="0">
                <a:latin typeface="Arial" pitchFamily="34" charset="0"/>
                <a:cs typeface="Arial" pitchFamily="34" charset="0"/>
              </a:rPr>
              <a:t>Fonte:</a:t>
            </a:r>
            <a:r>
              <a:rPr lang="pt-BR" sz="1200" dirty="0">
                <a:latin typeface="Arial" pitchFamily="34" charset="0"/>
                <a:cs typeface="Arial" pitchFamily="34" charset="0"/>
              </a:rPr>
              <a:t> Elaborado pela autora, 2017.</a:t>
            </a:r>
          </a:p>
        </p:txBody>
      </p:sp>
      <p:sp>
        <p:nvSpPr>
          <p:cNvPr id="13" name="Retângulo 12"/>
          <p:cNvSpPr/>
          <p:nvPr/>
        </p:nvSpPr>
        <p:spPr>
          <a:xfrm>
            <a:off x="164826" y="1833750"/>
            <a:ext cx="4179799" cy="276999"/>
          </a:xfrm>
          <a:prstGeom prst="rect">
            <a:avLst/>
          </a:prstGeom>
        </p:spPr>
        <p:txBody>
          <a:bodyPr wrap="none">
            <a:spAutoFit/>
          </a:bodyPr>
          <a:lstStyle/>
          <a:p>
            <a:r>
              <a:rPr lang="pt-BR" sz="1200" dirty="0">
                <a:latin typeface="Arial" pitchFamily="34" charset="0"/>
                <a:cs typeface="Arial" pitchFamily="34" charset="0"/>
              </a:rPr>
              <a:t>Vista Norte do antigo Matadouro Municipal da Fazendinha.</a:t>
            </a:r>
          </a:p>
        </p:txBody>
      </p:sp>
      <p:sp>
        <p:nvSpPr>
          <p:cNvPr id="14" name="Retângulo 13"/>
          <p:cNvSpPr/>
          <p:nvPr/>
        </p:nvSpPr>
        <p:spPr>
          <a:xfrm>
            <a:off x="916860" y="4924265"/>
            <a:ext cx="2675732" cy="276999"/>
          </a:xfrm>
          <a:prstGeom prst="rect">
            <a:avLst/>
          </a:prstGeom>
        </p:spPr>
        <p:txBody>
          <a:bodyPr wrap="none">
            <a:spAutoFit/>
          </a:bodyPr>
          <a:lstStyle/>
          <a:p>
            <a:r>
              <a:rPr lang="pt-BR" sz="1200" b="1" dirty="0">
                <a:latin typeface="Arial" pitchFamily="34" charset="0"/>
                <a:cs typeface="Arial" pitchFamily="34" charset="0"/>
              </a:rPr>
              <a:t>Fonte:</a:t>
            </a:r>
            <a:r>
              <a:rPr lang="pt-BR" sz="1200" dirty="0">
                <a:latin typeface="Arial" pitchFamily="34" charset="0"/>
                <a:cs typeface="Arial" pitchFamily="34" charset="0"/>
              </a:rPr>
              <a:t> Elaborado pela autora, 2017.</a:t>
            </a:r>
          </a:p>
        </p:txBody>
      </p:sp>
    </p:spTree>
    <p:extLst>
      <p:ext uri="{BB962C8B-B14F-4D97-AF65-F5344CB8AC3E}">
        <p14:creationId xmlns:p14="http://schemas.microsoft.com/office/powerpoint/2010/main" val="476484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p:cNvSpPr/>
          <p:nvPr/>
        </p:nvSpPr>
        <p:spPr>
          <a:xfrm>
            <a:off x="3223456" y="349627"/>
            <a:ext cx="5450590" cy="489466"/>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p:cNvSpPr/>
          <p:nvPr/>
        </p:nvSpPr>
        <p:spPr>
          <a:xfrm>
            <a:off x="3312835" y="409694"/>
            <a:ext cx="5361211" cy="369332"/>
          </a:xfrm>
          <a:prstGeom prst="rect">
            <a:avLst/>
          </a:prstGeom>
        </p:spPr>
        <p:txBody>
          <a:bodyPr wrap="none">
            <a:spAutoFit/>
          </a:bodyPr>
          <a:lstStyle/>
          <a:p>
            <a:r>
              <a:rPr lang="pt-BR" b="1" dirty="0">
                <a:latin typeface="Arial" pitchFamily="34" charset="0"/>
                <a:cs typeface="Arial" pitchFamily="34" charset="0"/>
              </a:rPr>
              <a:t>PROPOSTA PROJETUAL: COMPLEXO PAXICÚ.</a:t>
            </a:r>
            <a:endParaRPr lang="pt-BR" dirty="0">
              <a:latin typeface="Arial" pitchFamily="34" charset="0"/>
              <a:cs typeface="Arial" pitchFamily="34" charset="0"/>
            </a:endParaRPr>
          </a:p>
        </p:txBody>
      </p:sp>
      <p:sp>
        <p:nvSpPr>
          <p:cNvPr id="2" name="Retângulo 1"/>
          <p:cNvSpPr/>
          <p:nvPr/>
        </p:nvSpPr>
        <p:spPr>
          <a:xfrm>
            <a:off x="1576552" y="1058688"/>
            <a:ext cx="8923282" cy="5632311"/>
          </a:xfrm>
          <a:prstGeom prst="rect">
            <a:avLst/>
          </a:prstGeom>
        </p:spPr>
        <p:txBody>
          <a:bodyPr wrap="square">
            <a:spAutoFit/>
          </a:bodyPr>
          <a:lstStyle/>
          <a:p>
            <a:pPr algn="just"/>
            <a:r>
              <a:rPr lang="pt-BR" dirty="0">
                <a:latin typeface="Arial" pitchFamily="34" charset="0"/>
                <a:cs typeface="Arial" pitchFamily="34" charset="0"/>
              </a:rPr>
              <a:t>Para a elaboração da proposta do Complexo Paxicú, buscou atender alguns pré-requisitos</a:t>
            </a:r>
            <a:r>
              <a:rPr lang="pt-BR" dirty="0" smtClean="0">
                <a:latin typeface="Arial" pitchFamily="34" charset="0"/>
                <a:cs typeface="Arial" pitchFamily="34" charset="0"/>
              </a:rPr>
              <a:t>:</a:t>
            </a:r>
          </a:p>
          <a:p>
            <a:pPr algn="just"/>
            <a:endParaRPr lang="pt-BR" dirty="0">
              <a:latin typeface="Arial" pitchFamily="34" charset="0"/>
              <a:cs typeface="Arial" pitchFamily="34" charset="0"/>
            </a:endParaRPr>
          </a:p>
          <a:p>
            <a:pPr marL="285750" lvl="0" indent="-285750" algn="just">
              <a:buFont typeface="Wingdings" pitchFamily="2" charset="2"/>
              <a:buChar char="Ø"/>
            </a:pPr>
            <a:r>
              <a:rPr lang="pt-BR" dirty="0">
                <a:latin typeface="Arial" pitchFamily="34" charset="0"/>
                <a:cs typeface="Arial" pitchFamily="34" charset="0"/>
              </a:rPr>
              <a:t>Valorizar as potencialidades econômicas do Distrito da Fazendinha (setor pesqueiro, hortifrutigranjeiro, açaí, artesanatos, entre outros</a:t>
            </a:r>
            <a:r>
              <a:rPr lang="pt-BR" dirty="0" smtClean="0">
                <a:latin typeface="Arial" pitchFamily="34" charset="0"/>
                <a:cs typeface="Arial" pitchFamily="34" charset="0"/>
              </a:rPr>
              <a:t>).</a:t>
            </a:r>
          </a:p>
          <a:p>
            <a:pPr marL="285750" lvl="0" indent="-285750" algn="just">
              <a:buFont typeface="Wingdings" pitchFamily="2" charset="2"/>
              <a:buChar char="Ø"/>
            </a:pPr>
            <a:endParaRPr lang="pt-BR" dirty="0">
              <a:latin typeface="Arial" pitchFamily="34" charset="0"/>
              <a:cs typeface="Arial" pitchFamily="34" charset="0"/>
            </a:endParaRPr>
          </a:p>
          <a:p>
            <a:pPr marL="285750" lvl="0" indent="-285750" algn="just">
              <a:buFont typeface="Wingdings" pitchFamily="2" charset="2"/>
              <a:buChar char="Ø"/>
            </a:pPr>
            <a:r>
              <a:rPr lang="pt-BR" dirty="0">
                <a:latin typeface="Arial" pitchFamily="34" charset="0"/>
                <a:cs typeface="Arial" pitchFamily="34" charset="0"/>
              </a:rPr>
              <a:t>Promover lazer, recreação e cultura</a:t>
            </a:r>
            <a:r>
              <a:rPr lang="pt-BR" dirty="0" smtClean="0">
                <a:latin typeface="Arial" pitchFamily="34" charset="0"/>
                <a:cs typeface="Arial" pitchFamily="34" charset="0"/>
              </a:rPr>
              <a:t>.</a:t>
            </a:r>
          </a:p>
          <a:p>
            <a:pPr lvl="0" algn="just"/>
            <a:endParaRPr lang="pt-BR" dirty="0">
              <a:latin typeface="Arial" pitchFamily="34" charset="0"/>
              <a:cs typeface="Arial" pitchFamily="34" charset="0"/>
            </a:endParaRPr>
          </a:p>
          <a:p>
            <a:pPr marL="285750" lvl="0" indent="-285750" algn="just">
              <a:buFont typeface="Wingdings" pitchFamily="2" charset="2"/>
              <a:buChar char="Ø"/>
            </a:pPr>
            <a:r>
              <a:rPr lang="pt-BR" dirty="0">
                <a:latin typeface="Arial" pitchFamily="34" charset="0"/>
                <a:cs typeface="Arial" pitchFamily="34" charset="0"/>
              </a:rPr>
              <a:t>Geração de emprego e renda</a:t>
            </a:r>
            <a:r>
              <a:rPr lang="pt-BR" dirty="0" smtClean="0">
                <a:latin typeface="Arial" pitchFamily="34" charset="0"/>
                <a:cs typeface="Arial" pitchFamily="34" charset="0"/>
              </a:rPr>
              <a:t>.</a:t>
            </a:r>
          </a:p>
          <a:p>
            <a:pPr marL="285750" lvl="0" indent="-285750" algn="just">
              <a:buFont typeface="Wingdings" pitchFamily="2" charset="2"/>
              <a:buChar char="Ø"/>
            </a:pPr>
            <a:endParaRPr lang="pt-BR" dirty="0">
              <a:latin typeface="Arial" pitchFamily="34" charset="0"/>
              <a:cs typeface="Arial" pitchFamily="34" charset="0"/>
            </a:endParaRPr>
          </a:p>
          <a:p>
            <a:pPr marL="285750" lvl="0" indent="-285750" algn="just">
              <a:buFont typeface="Wingdings" pitchFamily="2" charset="2"/>
              <a:buChar char="Ø"/>
            </a:pPr>
            <a:r>
              <a:rPr lang="pt-BR" dirty="0">
                <a:latin typeface="Arial" pitchFamily="34" charset="0"/>
                <a:cs typeface="Arial" pitchFamily="34" charset="0"/>
              </a:rPr>
              <a:t>Valorização do igarapé Paxicú.</a:t>
            </a:r>
          </a:p>
          <a:p>
            <a:pPr algn="just"/>
            <a:endParaRPr lang="pt-BR" dirty="0" smtClean="0">
              <a:latin typeface="Arial" pitchFamily="34" charset="0"/>
              <a:cs typeface="Arial" pitchFamily="34" charset="0"/>
            </a:endParaRPr>
          </a:p>
          <a:p>
            <a:pPr algn="just"/>
            <a:r>
              <a:rPr lang="pt-BR" dirty="0" smtClean="0">
                <a:latin typeface="Arial" pitchFamily="34" charset="0"/>
                <a:cs typeface="Arial" pitchFamily="34" charset="0"/>
              </a:rPr>
              <a:t>O </a:t>
            </a:r>
            <a:r>
              <a:rPr lang="pt-BR" dirty="0">
                <a:latin typeface="Arial" pitchFamily="34" charset="0"/>
                <a:cs typeface="Arial" pitchFamily="34" charset="0"/>
              </a:rPr>
              <a:t>plano conceitual do Complexo Paxicú concerne na associação do desenvolvimento econômico, social e cultural, fazendo com que o espaço seja valorizado pela população Amapaense e pelos turistas</a:t>
            </a:r>
            <a:r>
              <a:rPr lang="pt-BR" dirty="0" smtClean="0">
                <a:latin typeface="Arial" pitchFamily="34" charset="0"/>
                <a:cs typeface="Arial" pitchFamily="34" charset="0"/>
              </a:rPr>
              <a:t>.</a:t>
            </a:r>
          </a:p>
          <a:p>
            <a:pPr algn="just"/>
            <a:r>
              <a:rPr lang="pt-BR" dirty="0">
                <a:latin typeface="Arial" pitchFamily="34" charset="0"/>
                <a:cs typeface="Arial" pitchFamily="34" charset="0"/>
              </a:rPr>
              <a:t>O programa do complexo paxicú oferecerá serviços não apenas para o entorno imediato, mas por sua posição estratégica, atrairá público do município vizinho, Santana, bem como de outros bairros de Macapá, uma vez que é visível a expansão habitacional ao longo da rodovia JK pelos diversos condomínios habitacionais.</a:t>
            </a:r>
          </a:p>
          <a:p>
            <a:pPr algn="just"/>
            <a:endParaRPr lang="pt-BR" dirty="0">
              <a:latin typeface="Arial" pitchFamily="34" charset="0"/>
              <a:cs typeface="Arial" pitchFamily="34" charset="0"/>
            </a:endParaRPr>
          </a:p>
        </p:txBody>
      </p:sp>
    </p:spTree>
    <p:extLst>
      <p:ext uri="{BB962C8B-B14F-4D97-AF65-F5344CB8AC3E}">
        <p14:creationId xmlns:p14="http://schemas.microsoft.com/office/powerpoint/2010/main" val="1659671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42850" y="971788"/>
            <a:ext cx="4002058" cy="369332"/>
          </a:xfrm>
          <a:prstGeom prst="rect">
            <a:avLst/>
          </a:prstGeom>
        </p:spPr>
        <p:txBody>
          <a:bodyPr wrap="none">
            <a:spAutoFit/>
          </a:bodyPr>
          <a:lstStyle/>
          <a:p>
            <a:r>
              <a:rPr lang="pt-BR" b="1" dirty="0">
                <a:latin typeface="Arial" pitchFamily="34" charset="0"/>
                <a:cs typeface="Arial" pitchFamily="34" charset="0"/>
              </a:rPr>
              <a:t>CARACTERIZAÇÃO DO PROJETO.</a:t>
            </a:r>
          </a:p>
        </p:txBody>
      </p:sp>
      <p:pic>
        <p:nvPicPr>
          <p:cNvPr id="5" name="Imagem 4"/>
          <p:cNvPicPr/>
          <p:nvPr/>
        </p:nvPicPr>
        <p:blipFill rotWithShape="1">
          <a:blip r:embed="rId2"/>
          <a:srcRect l="13419" r="13712"/>
          <a:stretch/>
        </p:blipFill>
        <p:spPr bwMode="auto">
          <a:xfrm>
            <a:off x="2115891" y="1339780"/>
            <a:ext cx="7665720" cy="4996934"/>
          </a:xfrm>
          <a:prstGeom prst="rect">
            <a:avLst/>
          </a:prstGeom>
          <a:ln>
            <a:noFill/>
          </a:ln>
          <a:extLst>
            <a:ext uri="{53640926-AAD7-44D8-BBD7-CCE9431645EC}">
              <a14:shadowObscured xmlns:a14="http://schemas.microsoft.com/office/drawing/2010/main"/>
            </a:ext>
          </a:extLst>
        </p:spPr>
      </p:pic>
      <p:sp>
        <p:nvSpPr>
          <p:cNvPr id="6" name="Retângulo 5"/>
          <p:cNvSpPr/>
          <p:nvPr/>
        </p:nvSpPr>
        <p:spPr>
          <a:xfrm>
            <a:off x="4544908" y="6333588"/>
            <a:ext cx="3594254" cy="461665"/>
          </a:xfrm>
          <a:prstGeom prst="rect">
            <a:avLst/>
          </a:prstGeom>
        </p:spPr>
        <p:txBody>
          <a:bodyPr wrap="none">
            <a:spAutoFit/>
          </a:bodyPr>
          <a:lstStyle/>
          <a:p>
            <a:pPr algn="ctr"/>
            <a:r>
              <a:rPr lang="pt-BR" sz="1200" dirty="0">
                <a:latin typeface="Arial" pitchFamily="34" charset="0"/>
                <a:cs typeface="Arial" pitchFamily="34" charset="0"/>
              </a:rPr>
              <a:t>Diagrama dos componentes do Complexo Paxicú</a:t>
            </a:r>
            <a:r>
              <a:rPr lang="pt-BR" sz="1200" dirty="0" smtClean="0">
                <a:latin typeface="Arial" pitchFamily="34" charset="0"/>
                <a:cs typeface="Arial" pitchFamily="34" charset="0"/>
              </a:rPr>
              <a:t>.</a:t>
            </a:r>
            <a:endParaRPr lang="pt-BR" sz="1200" b="1" dirty="0" smtClean="0">
              <a:latin typeface="Arial" pitchFamily="34" charset="0"/>
              <a:cs typeface="Arial" pitchFamily="34" charset="0"/>
            </a:endParaRPr>
          </a:p>
          <a:p>
            <a:pPr algn="ctr"/>
            <a:r>
              <a:rPr lang="pt-BR" sz="1200" b="1" dirty="0" smtClean="0">
                <a:latin typeface="Arial" pitchFamily="34" charset="0"/>
                <a:cs typeface="Arial" pitchFamily="34" charset="0"/>
              </a:rPr>
              <a:t>Fonte</a:t>
            </a:r>
            <a:r>
              <a:rPr lang="pt-BR" sz="1200" b="1" dirty="0">
                <a:latin typeface="Arial" pitchFamily="34" charset="0"/>
                <a:cs typeface="Arial" pitchFamily="34" charset="0"/>
              </a:rPr>
              <a:t>: </a:t>
            </a:r>
            <a:r>
              <a:rPr lang="pt-BR" sz="1200" dirty="0">
                <a:latin typeface="Arial" pitchFamily="34" charset="0"/>
                <a:cs typeface="Arial" pitchFamily="34" charset="0"/>
              </a:rPr>
              <a:t>Elaborado pela autora 2017.</a:t>
            </a:r>
          </a:p>
        </p:txBody>
      </p:sp>
    </p:spTree>
    <p:extLst>
      <p:ext uri="{BB962C8B-B14F-4D97-AF65-F5344CB8AC3E}">
        <p14:creationId xmlns:p14="http://schemas.microsoft.com/office/powerpoint/2010/main" val="1060551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ipse 1"/>
          <p:cNvSpPr/>
          <p:nvPr/>
        </p:nvSpPr>
        <p:spPr>
          <a:xfrm>
            <a:off x="4818291" y="737282"/>
            <a:ext cx="2207350" cy="457754"/>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p:cNvSpPr/>
          <p:nvPr/>
        </p:nvSpPr>
        <p:spPr>
          <a:xfrm>
            <a:off x="4818291" y="737282"/>
            <a:ext cx="2095445" cy="457754"/>
          </a:xfrm>
          <a:prstGeom prst="rect">
            <a:avLst/>
          </a:prstGeom>
        </p:spPr>
        <p:txBody>
          <a:bodyPr wrap="none">
            <a:spAutoFit/>
          </a:bodyPr>
          <a:lstStyle/>
          <a:p>
            <a:pPr marL="342900" lvl="0" indent="-342900" algn="just">
              <a:lnSpc>
                <a:spcPct val="150000"/>
              </a:lnSpc>
              <a:spcAft>
                <a:spcPts val="0"/>
              </a:spcAft>
              <a:buFont typeface="Wingdings" panose="05000000000000000000" pitchFamily="2" charset="2"/>
              <a:buChar char="Ø"/>
              <a:tabLst>
                <a:tab pos="228600" algn="l"/>
                <a:tab pos="449580" algn="l"/>
              </a:tabLst>
            </a:pPr>
            <a:r>
              <a:rPr lang="pt-BR" b="1" kern="0" cap="all" dirty="0" smtClean="0">
                <a:effectLst/>
                <a:latin typeface="Arial" panose="020B0604020202020204" pitchFamily="34" charset="0"/>
                <a:ea typeface="Times New Roman" panose="02020603050405020304" pitchFamily="18" charset="0"/>
              </a:rPr>
              <a:t>INTRODUçÃO</a:t>
            </a:r>
            <a:endParaRPr lang="pt-BR" b="1" kern="0" cap="all" dirty="0">
              <a:effectLst/>
              <a:latin typeface="Times New Roman" panose="02020603050405020304" pitchFamily="18" charset="0"/>
              <a:ea typeface="Times New Roman" panose="02020603050405020304" pitchFamily="18" charset="0"/>
            </a:endParaRPr>
          </a:p>
        </p:txBody>
      </p:sp>
      <p:sp>
        <p:nvSpPr>
          <p:cNvPr id="7" name="Retângulo 6"/>
          <p:cNvSpPr/>
          <p:nvPr/>
        </p:nvSpPr>
        <p:spPr>
          <a:xfrm>
            <a:off x="554366" y="1382593"/>
            <a:ext cx="11005456" cy="924740"/>
          </a:xfrm>
          <a:prstGeom prst="rect">
            <a:avLst/>
          </a:prstGeom>
        </p:spPr>
        <p:txBody>
          <a:bodyPr wrap="square">
            <a:spAutoFit/>
          </a:bodyPr>
          <a:lstStyle/>
          <a:p>
            <a:pPr algn="just">
              <a:lnSpc>
                <a:spcPct val="150000"/>
              </a:lnSpc>
            </a:pPr>
            <a:r>
              <a:rPr lang="pt-BR" sz="2000" dirty="0" smtClean="0">
                <a:effectLst/>
                <a:latin typeface="Arial" panose="020B0604020202020204" pitchFamily="34" charset="0"/>
                <a:ea typeface="Times New Roman" panose="02020603050405020304" pitchFamily="18" charset="0"/>
              </a:rPr>
              <a:t>     </a:t>
            </a:r>
            <a:r>
              <a:rPr lang="pt-BR" dirty="0" smtClean="0">
                <a:effectLst/>
                <a:latin typeface="Arial" panose="020B0604020202020204" pitchFamily="34" charset="0"/>
                <a:ea typeface="Times New Roman" panose="02020603050405020304" pitchFamily="18" charset="0"/>
              </a:rPr>
              <a:t>Borde (2013) afirma que essas áreas não apresentam nenhuma função, sem conteúdo social, entretanto apresentam uma relevante potencialidade de valorização.</a:t>
            </a:r>
            <a:endParaRPr lang="pt-BR" dirty="0"/>
          </a:p>
        </p:txBody>
      </p:sp>
      <p:sp>
        <p:nvSpPr>
          <p:cNvPr id="10" name="Elipse 9"/>
          <p:cNvSpPr/>
          <p:nvPr/>
        </p:nvSpPr>
        <p:spPr>
          <a:xfrm>
            <a:off x="4913021" y="3032781"/>
            <a:ext cx="2207350" cy="457754"/>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5119655" y="3012056"/>
            <a:ext cx="1794081" cy="457754"/>
          </a:xfrm>
          <a:prstGeom prst="rect">
            <a:avLst/>
          </a:prstGeom>
        </p:spPr>
        <p:txBody>
          <a:bodyPr wrap="none">
            <a:spAutoFit/>
          </a:bodyPr>
          <a:lstStyle/>
          <a:p>
            <a:pPr marL="285750" lvl="0" indent="-285750" algn="just">
              <a:lnSpc>
                <a:spcPct val="150000"/>
              </a:lnSpc>
              <a:spcAft>
                <a:spcPts val="0"/>
              </a:spcAft>
              <a:buFont typeface="Wingdings" panose="05000000000000000000" pitchFamily="2" charset="2"/>
              <a:buChar char="Ø"/>
              <a:tabLst>
                <a:tab pos="228600" algn="l"/>
                <a:tab pos="449580" algn="l"/>
              </a:tabLst>
            </a:pPr>
            <a:r>
              <a:rPr lang="pt-BR" b="1" kern="0" cap="all" dirty="0" smtClean="0">
                <a:latin typeface="Arial" panose="020B0604020202020204" pitchFamily="34" charset="0"/>
                <a:ea typeface="Times New Roman" panose="02020603050405020304" pitchFamily="18" charset="0"/>
              </a:rPr>
              <a:t>Problema</a:t>
            </a:r>
            <a:endParaRPr lang="pt-BR" b="1" kern="0" cap="all" dirty="0">
              <a:effectLst/>
              <a:latin typeface="Times New Roman" panose="02020603050405020304" pitchFamily="18" charset="0"/>
              <a:ea typeface="Times New Roman" panose="02020603050405020304" pitchFamily="18" charset="0"/>
            </a:endParaRPr>
          </a:p>
        </p:txBody>
      </p:sp>
      <p:sp>
        <p:nvSpPr>
          <p:cNvPr id="9" name="Retângulo 8"/>
          <p:cNvSpPr/>
          <p:nvPr/>
        </p:nvSpPr>
        <p:spPr>
          <a:xfrm>
            <a:off x="554366" y="3917292"/>
            <a:ext cx="11107056" cy="1288751"/>
          </a:xfrm>
          <a:prstGeom prst="rect">
            <a:avLst/>
          </a:prstGeom>
        </p:spPr>
        <p:txBody>
          <a:bodyPr wrap="square">
            <a:spAutoFit/>
          </a:bodyPr>
          <a:lstStyle/>
          <a:p>
            <a:pPr indent="540385" algn="just">
              <a:lnSpc>
                <a:spcPct val="150000"/>
              </a:lnSpc>
              <a:spcAft>
                <a:spcPts val="0"/>
              </a:spcAft>
            </a:pPr>
            <a:r>
              <a:rPr lang="pt-BR" dirty="0" smtClean="0">
                <a:effectLst/>
                <a:latin typeface="Arial" panose="020B0604020202020204" pitchFamily="34" charset="0"/>
                <a:ea typeface="Times New Roman" panose="02020603050405020304" pitchFamily="18" charset="0"/>
              </a:rPr>
              <a:t>Tendo em vista a atual realidade, o trabalho parte da seguinte pergunta norteadora: Como requalificar o espaço ocioso urbano do antigo Matadouro da Fazendinha para proporcionar qualidade de vida para a população do entorno?</a:t>
            </a:r>
            <a:endParaRPr lang="pt-BR"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7182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4206240" y="156924"/>
            <a:ext cx="4110807" cy="489466"/>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p:cNvSpPr/>
          <p:nvPr/>
        </p:nvSpPr>
        <p:spPr>
          <a:xfrm>
            <a:off x="4324167" y="216991"/>
            <a:ext cx="3882217" cy="369332"/>
          </a:xfrm>
          <a:prstGeom prst="rect">
            <a:avLst/>
          </a:prstGeom>
        </p:spPr>
        <p:txBody>
          <a:bodyPr wrap="none">
            <a:spAutoFit/>
          </a:bodyPr>
          <a:lstStyle/>
          <a:p>
            <a:r>
              <a:rPr lang="pt-BR" b="1" dirty="0">
                <a:latin typeface="Arial" pitchFamily="34" charset="0"/>
                <a:cs typeface="Arial" pitchFamily="34" charset="0"/>
              </a:rPr>
              <a:t>PROGRAMA DE NECESSIDADES.</a:t>
            </a:r>
          </a:p>
        </p:txBody>
      </p:sp>
      <p:graphicFrame>
        <p:nvGraphicFramePr>
          <p:cNvPr id="5" name="Tabela 4"/>
          <p:cNvGraphicFramePr>
            <a:graphicFrameLocks noGrp="1"/>
          </p:cNvGraphicFramePr>
          <p:nvPr>
            <p:extLst>
              <p:ext uri="{D42A27DB-BD31-4B8C-83A1-F6EECF244321}">
                <p14:modId xmlns:p14="http://schemas.microsoft.com/office/powerpoint/2010/main" val="2556842314"/>
              </p:ext>
            </p:extLst>
          </p:nvPr>
        </p:nvGraphicFramePr>
        <p:xfrm>
          <a:off x="2680242" y="779978"/>
          <a:ext cx="7162801" cy="5900278"/>
        </p:xfrm>
        <a:graphic>
          <a:graphicData uri="http://schemas.openxmlformats.org/drawingml/2006/table">
            <a:tbl>
              <a:tblPr firstRow="1" firstCol="1" bandRow="1">
                <a:tableStyleId>{00A15C55-8517-42AA-B614-E9B94910E393}</a:tableStyleId>
              </a:tblPr>
              <a:tblGrid>
                <a:gridCol w="1325880"/>
                <a:gridCol w="3413760"/>
                <a:gridCol w="1203960"/>
                <a:gridCol w="1219201"/>
              </a:tblGrid>
              <a:tr h="402757">
                <a:tc gridSpan="4">
                  <a:txBody>
                    <a:bodyPr/>
                    <a:lstStyle/>
                    <a:p>
                      <a:pPr algn="ctr">
                        <a:lnSpc>
                          <a:spcPct val="150000"/>
                        </a:lnSpc>
                        <a:spcAft>
                          <a:spcPts val="0"/>
                        </a:spcAft>
                      </a:pPr>
                      <a:r>
                        <a:rPr lang="pt-BR" sz="1200" dirty="0" smtClean="0">
                          <a:solidFill>
                            <a:schemeClr val="tx1"/>
                          </a:solidFill>
                          <a:effectLst/>
                          <a:latin typeface="Arial" pitchFamily="34" charset="0"/>
                          <a:cs typeface="Arial" pitchFamily="34" charset="0"/>
                        </a:rPr>
                        <a:t>PROGRAMA </a:t>
                      </a:r>
                      <a:r>
                        <a:rPr lang="pt-BR" sz="1200" dirty="0">
                          <a:solidFill>
                            <a:schemeClr val="tx1"/>
                          </a:solidFill>
                          <a:effectLst/>
                          <a:latin typeface="Arial" pitchFamily="34" charset="0"/>
                          <a:cs typeface="Arial" pitchFamily="34" charset="0"/>
                        </a:rPr>
                        <a:t>DE </a:t>
                      </a:r>
                      <a:r>
                        <a:rPr lang="pt-BR" sz="1200" dirty="0" smtClean="0">
                          <a:solidFill>
                            <a:schemeClr val="tx1"/>
                          </a:solidFill>
                          <a:effectLst/>
                          <a:latin typeface="Arial" pitchFamily="34" charset="0"/>
                          <a:cs typeface="Arial" pitchFamily="34" charset="0"/>
                        </a:rPr>
                        <a:t>NECESSIDADES</a:t>
                      </a:r>
                      <a:endParaRPr lang="pt-BR" sz="1200" dirty="0">
                        <a:solidFill>
                          <a:schemeClr val="tx1"/>
                        </a:solidFill>
                        <a:effectLst/>
                        <a:latin typeface="Arial" pitchFamily="34" charset="0"/>
                        <a:cs typeface="Arial" pitchFamily="34" charset="0"/>
                      </a:endParaRPr>
                    </a:p>
                  </a:txBody>
                  <a:tcPr marL="35281" marR="35281" marT="0" marB="0">
                    <a:solidFill>
                      <a:schemeClr val="accent4">
                        <a:lumMod val="40000"/>
                        <a:lumOff val="6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tr>
              <a:tr h="0">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ELEMENTO</a:t>
                      </a:r>
                      <a:endParaRPr lang="pt-BR" sz="1200" dirty="0">
                        <a:solidFill>
                          <a:schemeClr val="tx1"/>
                        </a:solidFill>
                        <a:effectLst/>
                        <a:latin typeface="Arial" pitchFamily="34" charset="0"/>
                        <a:ea typeface="Times New Roman"/>
                        <a:cs typeface="Arial" pitchFamily="34" charset="0"/>
                      </a:endParaRPr>
                    </a:p>
                  </a:txBody>
                  <a:tcPr marL="35281" marR="35281" marT="0" marB="0">
                    <a:solidFill>
                      <a:schemeClr val="accent4">
                        <a:lumMod val="40000"/>
                        <a:lumOff val="60000"/>
                      </a:schemeClr>
                    </a:solidFill>
                  </a:tcPr>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OBJETIVO</a:t>
                      </a:r>
                      <a:endParaRPr lang="pt-BR" sz="1200" b="1" dirty="0">
                        <a:solidFill>
                          <a:schemeClr val="tx1"/>
                        </a:solidFill>
                        <a:effectLst/>
                        <a:latin typeface="Arial" pitchFamily="34" charset="0"/>
                        <a:ea typeface="Times New Roman"/>
                        <a:cs typeface="Arial" pitchFamily="34" charset="0"/>
                      </a:endParaRPr>
                    </a:p>
                  </a:txBody>
                  <a:tcPr marL="35281" marR="35281" marT="0" marB="0">
                    <a:solidFill>
                      <a:schemeClr val="accent4">
                        <a:lumMod val="40000"/>
                        <a:lumOff val="60000"/>
                      </a:schemeClr>
                    </a:solidFill>
                  </a:tcPr>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METRAGEM</a:t>
                      </a:r>
                      <a:endParaRPr lang="pt-BR" sz="1200" b="1" dirty="0">
                        <a:solidFill>
                          <a:schemeClr val="tx1"/>
                        </a:solidFill>
                        <a:effectLst/>
                        <a:latin typeface="Arial" pitchFamily="34" charset="0"/>
                        <a:ea typeface="Times New Roman"/>
                        <a:cs typeface="Arial" pitchFamily="34" charset="0"/>
                      </a:endParaRPr>
                    </a:p>
                  </a:txBody>
                  <a:tcPr marL="35281" marR="35281" marT="0" marB="0">
                    <a:solidFill>
                      <a:schemeClr val="accent4">
                        <a:lumMod val="40000"/>
                        <a:lumOff val="60000"/>
                      </a:schemeClr>
                    </a:solidFill>
                  </a:tcPr>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QUANTIDADE</a:t>
                      </a:r>
                      <a:endParaRPr lang="pt-BR" sz="1200" b="1" dirty="0">
                        <a:solidFill>
                          <a:schemeClr val="tx1"/>
                        </a:solidFill>
                        <a:effectLst/>
                        <a:latin typeface="Arial" pitchFamily="34" charset="0"/>
                        <a:ea typeface="Times New Roman"/>
                        <a:cs typeface="Arial" pitchFamily="34" charset="0"/>
                      </a:endParaRPr>
                    </a:p>
                  </a:txBody>
                  <a:tcPr marL="35281" marR="35281" marT="0" marB="0">
                    <a:solidFill>
                      <a:schemeClr val="accent4">
                        <a:lumMod val="40000"/>
                        <a:lumOff val="60000"/>
                      </a:schemeClr>
                    </a:solidFill>
                  </a:tcPr>
                </a:tc>
              </a:tr>
              <a:tr h="635961">
                <a:tc>
                  <a:txBody>
                    <a:bodyPr/>
                    <a:lstStyle/>
                    <a:p>
                      <a:pPr algn="ctr">
                        <a:lnSpc>
                          <a:spcPct val="150000"/>
                        </a:lnSpc>
                        <a:spcAft>
                          <a:spcPts val="0"/>
                        </a:spcAft>
                      </a:pPr>
                      <a:r>
                        <a:rPr lang="pt-BR" sz="1200" dirty="0" smtClean="0">
                          <a:solidFill>
                            <a:schemeClr val="tx1"/>
                          </a:solidFill>
                          <a:effectLst/>
                          <a:latin typeface="Arial" pitchFamily="34" charset="0"/>
                          <a:cs typeface="Arial" pitchFamily="34" charset="0"/>
                        </a:rPr>
                        <a:t> </a:t>
                      </a:r>
                    </a:p>
                    <a:p>
                      <a:pPr algn="ctr">
                        <a:lnSpc>
                          <a:spcPct val="150000"/>
                        </a:lnSpc>
                        <a:spcAft>
                          <a:spcPts val="0"/>
                        </a:spcAft>
                      </a:pPr>
                      <a:r>
                        <a:rPr lang="pt-BR" sz="1200" dirty="0" smtClean="0">
                          <a:solidFill>
                            <a:schemeClr val="tx1"/>
                          </a:solidFill>
                          <a:effectLst/>
                          <a:latin typeface="Arial" pitchFamily="34" charset="0"/>
                          <a:cs typeface="Arial" pitchFamily="34" charset="0"/>
                        </a:rPr>
                        <a:t>MERCADO </a:t>
                      </a:r>
                      <a:endParaRPr lang="pt-BR" sz="1200" dirty="0">
                        <a:solidFill>
                          <a:schemeClr val="tx1"/>
                        </a:solidFill>
                        <a:effectLst/>
                        <a:latin typeface="Arial" pitchFamily="34" charset="0"/>
                        <a:ea typeface="Times New Roman"/>
                        <a:cs typeface="Arial" pitchFamily="34" charset="0"/>
                      </a:endParaRPr>
                    </a:p>
                  </a:txBody>
                  <a:tcPr marL="35281" marR="35281" marT="0" marB="0">
                    <a:solidFill>
                      <a:schemeClr val="accent4">
                        <a:lumMod val="40000"/>
                        <a:lumOff val="60000"/>
                      </a:schemeClr>
                    </a:solidFill>
                  </a:tcPr>
                </a:tc>
                <a:tc>
                  <a:txBody>
                    <a:bodyPr/>
                    <a:lstStyle/>
                    <a:p>
                      <a:pPr algn="just">
                        <a:lnSpc>
                          <a:spcPct val="150000"/>
                        </a:lnSpc>
                        <a:spcAft>
                          <a:spcPts val="0"/>
                        </a:spcAft>
                      </a:pPr>
                      <a:r>
                        <a:rPr lang="pt-BR" sz="1200" dirty="0">
                          <a:solidFill>
                            <a:schemeClr val="tx1"/>
                          </a:solidFill>
                          <a:effectLst/>
                          <a:latin typeface="Arial" pitchFamily="34" charset="0"/>
                          <a:cs typeface="Arial" pitchFamily="34" charset="0"/>
                        </a:rPr>
                        <a:t>Destinado para a comercialização de Peixe, Caranguejo, camarão e açaí. </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 </a:t>
                      </a:r>
                    </a:p>
                    <a:p>
                      <a:pPr algn="ctr">
                        <a:lnSpc>
                          <a:spcPct val="150000"/>
                        </a:lnSpc>
                        <a:spcAft>
                          <a:spcPts val="0"/>
                        </a:spcAft>
                      </a:pPr>
                      <a:r>
                        <a:rPr lang="pt-BR" sz="1200" dirty="0">
                          <a:solidFill>
                            <a:schemeClr val="tx1"/>
                          </a:solidFill>
                          <a:effectLst/>
                          <a:latin typeface="Arial" pitchFamily="34" charset="0"/>
                          <a:cs typeface="Arial" pitchFamily="34" charset="0"/>
                        </a:rPr>
                        <a:t>861 m²</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 </a:t>
                      </a:r>
                    </a:p>
                    <a:p>
                      <a:pPr algn="ctr">
                        <a:lnSpc>
                          <a:spcPct val="150000"/>
                        </a:lnSpc>
                        <a:spcAft>
                          <a:spcPts val="0"/>
                        </a:spcAft>
                      </a:pPr>
                      <a:r>
                        <a:rPr lang="pt-BR" sz="1200" dirty="0">
                          <a:solidFill>
                            <a:schemeClr val="tx1"/>
                          </a:solidFill>
                          <a:effectLst/>
                          <a:latin typeface="Arial" pitchFamily="34" charset="0"/>
                          <a:cs typeface="Arial" pitchFamily="34" charset="0"/>
                        </a:rPr>
                        <a:t>1</a:t>
                      </a:r>
                      <a:endParaRPr lang="pt-BR" sz="1200" dirty="0">
                        <a:solidFill>
                          <a:schemeClr val="tx1"/>
                        </a:solidFill>
                        <a:effectLst/>
                        <a:latin typeface="Arial" pitchFamily="34" charset="0"/>
                        <a:ea typeface="Times New Roman"/>
                        <a:cs typeface="Arial" pitchFamily="34" charset="0"/>
                      </a:endParaRPr>
                    </a:p>
                  </a:txBody>
                  <a:tcPr marL="35281" marR="35281" marT="0" marB="0"/>
                </a:tc>
              </a:tr>
              <a:tr h="476970">
                <a:tc>
                  <a:txBody>
                    <a:bodyPr/>
                    <a:lstStyle/>
                    <a:p>
                      <a:pPr algn="ctr">
                        <a:lnSpc>
                          <a:spcPct val="150000"/>
                        </a:lnSpc>
                        <a:spcAft>
                          <a:spcPts val="0"/>
                        </a:spcAft>
                      </a:pPr>
                      <a:r>
                        <a:rPr lang="pt-BR" sz="1200" dirty="0" smtClean="0">
                          <a:solidFill>
                            <a:schemeClr val="tx1"/>
                          </a:solidFill>
                          <a:effectLst/>
                          <a:latin typeface="Arial" pitchFamily="34" charset="0"/>
                          <a:cs typeface="Arial" pitchFamily="34" charset="0"/>
                        </a:rPr>
                        <a:t> RESTAURANTE</a:t>
                      </a:r>
                      <a:endParaRPr lang="pt-BR" sz="1200" dirty="0">
                        <a:solidFill>
                          <a:schemeClr val="tx1"/>
                        </a:solidFill>
                        <a:effectLst/>
                        <a:latin typeface="Arial" pitchFamily="34" charset="0"/>
                        <a:ea typeface="Times New Roman"/>
                        <a:cs typeface="Arial" pitchFamily="34" charset="0"/>
                      </a:endParaRPr>
                    </a:p>
                  </a:txBody>
                  <a:tcPr marL="35281" marR="35281" marT="0" marB="0">
                    <a:solidFill>
                      <a:schemeClr val="accent4">
                        <a:lumMod val="40000"/>
                        <a:lumOff val="60000"/>
                      </a:schemeClr>
                    </a:solidFill>
                  </a:tcPr>
                </a:tc>
                <a:tc>
                  <a:txBody>
                    <a:bodyPr/>
                    <a:lstStyle/>
                    <a:p>
                      <a:pPr algn="just">
                        <a:lnSpc>
                          <a:spcPct val="150000"/>
                        </a:lnSpc>
                        <a:spcAft>
                          <a:spcPts val="0"/>
                        </a:spcAft>
                      </a:pPr>
                      <a:r>
                        <a:rPr lang="pt-BR" sz="1200" dirty="0">
                          <a:solidFill>
                            <a:schemeClr val="tx1"/>
                          </a:solidFill>
                          <a:effectLst/>
                          <a:latin typeface="Arial" pitchFamily="34" charset="0"/>
                          <a:cs typeface="Arial" pitchFamily="34" charset="0"/>
                        </a:rPr>
                        <a:t>Local destinado para a venda de refeições.</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 </a:t>
                      </a:r>
                    </a:p>
                    <a:p>
                      <a:pPr algn="ctr">
                        <a:lnSpc>
                          <a:spcPct val="150000"/>
                        </a:lnSpc>
                        <a:spcAft>
                          <a:spcPts val="0"/>
                        </a:spcAft>
                      </a:pPr>
                      <a:r>
                        <a:rPr lang="pt-BR" sz="1200" dirty="0">
                          <a:solidFill>
                            <a:schemeClr val="tx1"/>
                          </a:solidFill>
                          <a:effectLst/>
                          <a:latin typeface="Arial" pitchFamily="34" charset="0"/>
                          <a:cs typeface="Arial" pitchFamily="34" charset="0"/>
                        </a:rPr>
                        <a:t>400 m²</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 </a:t>
                      </a:r>
                    </a:p>
                    <a:p>
                      <a:pPr algn="ctr">
                        <a:lnSpc>
                          <a:spcPct val="150000"/>
                        </a:lnSpc>
                        <a:spcAft>
                          <a:spcPts val="0"/>
                        </a:spcAft>
                      </a:pPr>
                      <a:r>
                        <a:rPr lang="pt-BR" sz="1200" dirty="0">
                          <a:solidFill>
                            <a:schemeClr val="tx1"/>
                          </a:solidFill>
                          <a:effectLst/>
                          <a:latin typeface="Arial" pitchFamily="34" charset="0"/>
                          <a:cs typeface="Arial" pitchFamily="34" charset="0"/>
                        </a:rPr>
                        <a:t>2</a:t>
                      </a:r>
                      <a:endParaRPr lang="pt-BR" sz="1200" dirty="0">
                        <a:solidFill>
                          <a:schemeClr val="tx1"/>
                        </a:solidFill>
                        <a:effectLst/>
                        <a:latin typeface="Arial" pitchFamily="34" charset="0"/>
                        <a:ea typeface="Times New Roman"/>
                        <a:cs typeface="Arial" pitchFamily="34" charset="0"/>
                      </a:endParaRPr>
                    </a:p>
                  </a:txBody>
                  <a:tcPr marL="35281" marR="35281" marT="0" marB="0"/>
                </a:tc>
              </a:tr>
              <a:tr h="367354">
                <a:tc>
                  <a:txBody>
                    <a:bodyPr/>
                    <a:lstStyle/>
                    <a:p>
                      <a:pPr algn="ctr">
                        <a:lnSpc>
                          <a:spcPct val="150000"/>
                        </a:lnSpc>
                        <a:spcAft>
                          <a:spcPts val="0"/>
                        </a:spcAft>
                      </a:pPr>
                      <a:r>
                        <a:rPr lang="pt-BR" sz="1200" dirty="0" smtClean="0">
                          <a:solidFill>
                            <a:schemeClr val="tx1"/>
                          </a:solidFill>
                          <a:effectLst/>
                          <a:latin typeface="Arial" pitchFamily="34" charset="0"/>
                          <a:cs typeface="Arial" pitchFamily="34" charset="0"/>
                        </a:rPr>
                        <a:t>SORVETERIA</a:t>
                      </a:r>
                      <a:endParaRPr lang="pt-BR" sz="1200" dirty="0">
                        <a:solidFill>
                          <a:schemeClr val="tx1"/>
                        </a:solidFill>
                        <a:effectLst/>
                        <a:latin typeface="Arial" pitchFamily="34" charset="0"/>
                        <a:ea typeface="Times New Roman"/>
                        <a:cs typeface="Arial" pitchFamily="34" charset="0"/>
                      </a:endParaRPr>
                    </a:p>
                  </a:txBody>
                  <a:tcPr marL="35281" marR="35281" marT="0" marB="0">
                    <a:solidFill>
                      <a:schemeClr val="accent4">
                        <a:lumMod val="40000"/>
                        <a:lumOff val="60000"/>
                      </a:schemeClr>
                    </a:solidFill>
                  </a:tcPr>
                </a:tc>
                <a:tc>
                  <a:txBody>
                    <a:bodyPr/>
                    <a:lstStyle/>
                    <a:p>
                      <a:pPr algn="just">
                        <a:lnSpc>
                          <a:spcPct val="150000"/>
                        </a:lnSpc>
                        <a:spcAft>
                          <a:spcPts val="0"/>
                        </a:spcAft>
                      </a:pPr>
                      <a:r>
                        <a:rPr lang="pt-BR" sz="1200" dirty="0">
                          <a:solidFill>
                            <a:schemeClr val="tx1"/>
                          </a:solidFill>
                          <a:effectLst/>
                          <a:latin typeface="Arial" pitchFamily="34" charset="0"/>
                          <a:cs typeface="Arial" pitchFamily="34" charset="0"/>
                        </a:rPr>
                        <a:t>Venda de sorvetes de frutas regionais. </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a:solidFill>
                            <a:schemeClr val="tx1"/>
                          </a:solidFill>
                          <a:effectLst/>
                          <a:latin typeface="Arial" pitchFamily="34" charset="0"/>
                          <a:cs typeface="Arial" pitchFamily="34" charset="0"/>
                        </a:rPr>
                        <a:t> </a:t>
                      </a:r>
                    </a:p>
                    <a:p>
                      <a:pPr algn="ctr">
                        <a:lnSpc>
                          <a:spcPct val="150000"/>
                        </a:lnSpc>
                        <a:spcAft>
                          <a:spcPts val="0"/>
                        </a:spcAft>
                      </a:pPr>
                      <a:r>
                        <a:rPr lang="pt-BR" sz="1200">
                          <a:solidFill>
                            <a:schemeClr val="tx1"/>
                          </a:solidFill>
                          <a:effectLst/>
                          <a:latin typeface="Arial" pitchFamily="34" charset="0"/>
                          <a:cs typeface="Arial" pitchFamily="34" charset="0"/>
                        </a:rPr>
                        <a:t>64 m²</a:t>
                      </a:r>
                      <a:endParaRPr lang="pt-BR" sz="120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 </a:t>
                      </a:r>
                    </a:p>
                    <a:p>
                      <a:pPr algn="ctr">
                        <a:lnSpc>
                          <a:spcPct val="150000"/>
                        </a:lnSpc>
                        <a:spcAft>
                          <a:spcPts val="0"/>
                        </a:spcAft>
                      </a:pPr>
                      <a:r>
                        <a:rPr lang="pt-BR" sz="1200" dirty="0">
                          <a:solidFill>
                            <a:schemeClr val="tx1"/>
                          </a:solidFill>
                          <a:effectLst/>
                          <a:latin typeface="Arial" pitchFamily="34" charset="0"/>
                          <a:cs typeface="Arial" pitchFamily="34" charset="0"/>
                        </a:rPr>
                        <a:t>2</a:t>
                      </a:r>
                      <a:endParaRPr lang="pt-BR" sz="1200" dirty="0">
                        <a:solidFill>
                          <a:schemeClr val="tx1"/>
                        </a:solidFill>
                        <a:effectLst/>
                        <a:latin typeface="Arial" pitchFamily="34" charset="0"/>
                        <a:ea typeface="Times New Roman"/>
                        <a:cs typeface="Arial" pitchFamily="34" charset="0"/>
                      </a:endParaRPr>
                    </a:p>
                  </a:txBody>
                  <a:tcPr marL="35281" marR="35281" marT="0" marB="0"/>
                </a:tc>
              </a:tr>
              <a:tr h="779405">
                <a:tc>
                  <a:txBody>
                    <a:bodyPr/>
                    <a:lstStyle/>
                    <a:p>
                      <a:pPr algn="ctr">
                        <a:lnSpc>
                          <a:spcPct val="150000"/>
                        </a:lnSpc>
                        <a:spcAft>
                          <a:spcPts val="0"/>
                        </a:spcAft>
                      </a:pPr>
                      <a:r>
                        <a:rPr lang="pt-BR" sz="1200" dirty="0" smtClean="0">
                          <a:solidFill>
                            <a:schemeClr val="tx1"/>
                          </a:solidFill>
                          <a:effectLst/>
                          <a:latin typeface="Arial" pitchFamily="34" charset="0"/>
                          <a:cs typeface="Arial" pitchFamily="34" charset="0"/>
                        </a:rPr>
                        <a:t>  FEIRA HORTIFRÚTI</a:t>
                      </a:r>
                      <a:endParaRPr lang="pt-BR" sz="1200" dirty="0">
                        <a:solidFill>
                          <a:schemeClr val="tx1"/>
                        </a:solidFill>
                        <a:effectLst/>
                        <a:latin typeface="Arial" pitchFamily="34" charset="0"/>
                        <a:ea typeface="Times New Roman"/>
                        <a:cs typeface="Arial" pitchFamily="34" charset="0"/>
                      </a:endParaRPr>
                    </a:p>
                  </a:txBody>
                  <a:tcPr marL="35281" marR="35281" marT="0" marB="0">
                    <a:solidFill>
                      <a:schemeClr val="accent4">
                        <a:lumMod val="40000"/>
                        <a:lumOff val="60000"/>
                      </a:schemeClr>
                    </a:solidFill>
                  </a:tcPr>
                </a:tc>
                <a:tc>
                  <a:txBody>
                    <a:bodyPr/>
                    <a:lstStyle/>
                    <a:p>
                      <a:pPr algn="just">
                        <a:lnSpc>
                          <a:spcPct val="150000"/>
                        </a:lnSpc>
                        <a:spcAft>
                          <a:spcPts val="0"/>
                        </a:spcAft>
                      </a:pPr>
                      <a:r>
                        <a:rPr lang="pt-BR" sz="1200" dirty="0">
                          <a:solidFill>
                            <a:schemeClr val="tx1"/>
                          </a:solidFill>
                          <a:effectLst/>
                          <a:latin typeface="Arial" pitchFamily="34" charset="0"/>
                          <a:cs typeface="Arial" pitchFamily="34" charset="0"/>
                        </a:rPr>
                        <a:t>Comercialização de frutas, legumes, farinha da região, goma de tapioca e tucupi produzidos no Distrito da Fazendinha.   </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 </a:t>
                      </a:r>
                    </a:p>
                    <a:p>
                      <a:pPr algn="ctr">
                        <a:lnSpc>
                          <a:spcPct val="150000"/>
                        </a:lnSpc>
                        <a:spcAft>
                          <a:spcPts val="0"/>
                        </a:spcAft>
                      </a:pPr>
                      <a:r>
                        <a:rPr lang="pt-BR" sz="1200" dirty="0">
                          <a:solidFill>
                            <a:schemeClr val="tx1"/>
                          </a:solidFill>
                          <a:effectLst/>
                          <a:latin typeface="Arial" pitchFamily="34" charset="0"/>
                          <a:cs typeface="Arial" pitchFamily="34" charset="0"/>
                        </a:rPr>
                        <a:t>803 m²</a:t>
                      </a:r>
                    </a:p>
                    <a:p>
                      <a:pPr algn="ctr">
                        <a:lnSpc>
                          <a:spcPct val="150000"/>
                        </a:lnSpc>
                        <a:spcAft>
                          <a:spcPts val="0"/>
                        </a:spcAft>
                      </a:pPr>
                      <a:r>
                        <a:rPr lang="pt-BR" sz="1200" dirty="0">
                          <a:solidFill>
                            <a:schemeClr val="tx1"/>
                          </a:solidFill>
                          <a:effectLst/>
                          <a:latin typeface="Arial" pitchFamily="34" charset="0"/>
                          <a:cs typeface="Arial" pitchFamily="34" charset="0"/>
                        </a:rPr>
                        <a:t> </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  </a:t>
                      </a:r>
                    </a:p>
                    <a:p>
                      <a:pPr algn="ctr">
                        <a:lnSpc>
                          <a:spcPct val="150000"/>
                        </a:lnSpc>
                        <a:spcAft>
                          <a:spcPts val="0"/>
                        </a:spcAft>
                      </a:pPr>
                      <a:r>
                        <a:rPr lang="pt-BR" sz="1200" dirty="0">
                          <a:solidFill>
                            <a:schemeClr val="tx1"/>
                          </a:solidFill>
                          <a:effectLst/>
                          <a:latin typeface="Arial" pitchFamily="34" charset="0"/>
                          <a:cs typeface="Arial" pitchFamily="34" charset="0"/>
                        </a:rPr>
                        <a:t>1</a:t>
                      </a:r>
                      <a:endParaRPr lang="pt-BR" sz="1200" dirty="0">
                        <a:solidFill>
                          <a:schemeClr val="tx1"/>
                        </a:solidFill>
                        <a:effectLst/>
                        <a:latin typeface="Arial" pitchFamily="34" charset="0"/>
                        <a:ea typeface="Times New Roman"/>
                        <a:cs typeface="Arial" pitchFamily="34" charset="0"/>
                      </a:endParaRPr>
                    </a:p>
                  </a:txBody>
                  <a:tcPr marL="35281" marR="35281" marT="0" marB="0"/>
                </a:tc>
              </a:tr>
              <a:tr h="635961">
                <a:tc>
                  <a:txBody>
                    <a:bodyPr/>
                    <a:lstStyle/>
                    <a:p>
                      <a:pPr algn="ctr">
                        <a:lnSpc>
                          <a:spcPct val="150000"/>
                        </a:lnSpc>
                        <a:spcAft>
                          <a:spcPts val="0"/>
                        </a:spcAft>
                      </a:pPr>
                      <a:r>
                        <a:rPr lang="pt-BR" sz="1200" dirty="0" smtClean="0">
                          <a:solidFill>
                            <a:schemeClr val="tx1"/>
                          </a:solidFill>
                          <a:effectLst/>
                          <a:latin typeface="Arial" pitchFamily="34" charset="0"/>
                          <a:cs typeface="Arial" pitchFamily="34" charset="0"/>
                        </a:rPr>
                        <a:t>FEIRA ARTESANATO</a:t>
                      </a:r>
                      <a:endParaRPr lang="pt-BR" sz="1200" dirty="0">
                        <a:solidFill>
                          <a:schemeClr val="tx1"/>
                        </a:solidFill>
                        <a:effectLst/>
                        <a:latin typeface="Arial" pitchFamily="34" charset="0"/>
                        <a:ea typeface="Times New Roman"/>
                        <a:cs typeface="Arial" pitchFamily="34" charset="0"/>
                      </a:endParaRPr>
                    </a:p>
                  </a:txBody>
                  <a:tcPr marL="35281" marR="35281" marT="0" marB="0">
                    <a:solidFill>
                      <a:schemeClr val="accent4">
                        <a:lumMod val="40000"/>
                        <a:lumOff val="60000"/>
                      </a:schemeClr>
                    </a:solidFill>
                  </a:tcPr>
                </a:tc>
                <a:tc>
                  <a:txBody>
                    <a:bodyPr/>
                    <a:lstStyle/>
                    <a:p>
                      <a:pPr algn="just">
                        <a:lnSpc>
                          <a:spcPct val="150000"/>
                        </a:lnSpc>
                        <a:spcAft>
                          <a:spcPts val="0"/>
                        </a:spcAft>
                      </a:pPr>
                      <a:r>
                        <a:rPr lang="pt-BR" sz="1200" dirty="0">
                          <a:solidFill>
                            <a:schemeClr val="tx1"/>
                          </a:solidFill>
                          <a:effectLst/>
                          <a:latin typeface="Arial" pitchFamily="34" charset="0"/>
                          <a:cs typeface="Arial" pitchFamily="34" charset="0"/>
                        </a:rPr>
                        <a:t>Comercialização de artesanatos produzidos pela comunidade local.</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 </a:t>
                      </a:r>
                    </a:p>
                    <a:p>
                      <a:pPr algn="ctr">
                        <a:lnSpc>
                          <a:spcPct val="150000"/>
                        </a:lnSpc>
                        <a:spcAft>
                          <a:spcPts val="0"/>
                        </a:spcAft>
                      </a:pPr>
                      <a:r>
                        <a:rPr lang="pt-BR" sz="1200" dirty="0">
                          <a:solidFill>
                            <a:schemeClr val="tx1"/>
                          </a:solidFill>
                          <a:effectLst/>
                          <a:latin typeface="Arial" pitchFamily="34" charset="0"/>
                          <a:cs typeface="Arial" pitchFamily="34" charset="0"/>
                        </a:rPr>
                        <a:t>87,5 m²</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 </a:t>
                      </a:r>
                    </a:p>
                    <a:p>
                      <a:pPr algn="ctr">
                        <a:lnSpc>
                          <a:spcPct val="150000"/>
                        </a:lnSpc>
                        <a:spcAft>
                          <a:spcPts val="0"/>
                        </a:spcAft>
                      </a:pPr>
                      <a:r>
                        <a:rPr lang="pt-BR" sz="1200" dirty="0">
                          <a:solidFill>
                            <a:schemeClr val="tx1"/>
                          </a:solidFill>
                          <a:effectLst/>
                          <a:latin typeface="Arial" pitchFamily="34" charset="0"/>
                          <a:cs typeface="Arial" pitchFamily="34" charset="0"/>
                        </a:rPr>
                        <a:t>1</a:t>
                      </a:r>
                      <a:endParaRPr lang="pt-BR" sz="1200" dirty="0">
                        <a:solidFill>
                          <a:schemeClr val="tx1"/>
                        </a:solidFill>
                        <a:effectLst/>
                        <a:latin typeface="Arial" pitchFamily="34" charset="0"/>
                        <a:ea typeface="Times New Roman"/>
                        <a:cs typeface="Arial" pitchFamily="34" charset="0"/>
                      </a:endParaRPr>
                    </a:p>
                  </a:txBody>
                  <a:tcPr marL="35281" marR="35281" marT="0" marB="0"/>
                </a:tc>
              </a:tr>
              <a:tr h="628959">
                <a:tc>
                  <a:txBody>
                    <a:bodyPr/>
                    <a:lstStyle/>
                    <a:p>
                      <a:pPr algn="ctr">
                        <a:lnSpc>
                          <a:spcPct val="150000"/>
                        </a:lnSpc>
                        <a:spcAft>
                          <a:spcPts val="0"/>
                        </a:spcAft>
                      </a:pPr>
                      <a:r>
                        <a:rPr lang="pt-BR" sz="1200" dirty="0" smtClean="0">
                          <a:solidFill>
                            <a:schemeClr val="tx1"/>
                          </a:solidFill>
                          <a:effectLst/>
                          <a:latin typeface="Arial" pitchFamily="34" charset="0"/>
                          <a:cs typeface="Arial" pitchFamily="34" charset="0"/>
                        </a:rPr>
                        <a:t> </a:t>
                      </a:r>
                    </a:p>
                    <a:p>
                      <a:pPr algn="ctr">
                        <a:lnSpc>
                          <a:spcPct val="150000"/>
                        </a:lnSpc>
                        <a:spcAft>
                          <a:spcPts val="0"/>
                        </a:spcAft>
                      </a:pPr>
                      <a:r>
                        <a:rPr lang="pt-BR" sz="1200" dirty="0" smtClean="0">
                          <a:solidFill>
                            <a:schemeClr val="tx1"/>
                          </a:solidFill>
                          <a:effectLst/>
                          <a:latin typeface="Arial" pitchFamily="34" charset="0"/>
                          <a:cs typeface="Arial" pitchFamily="34" charset="0"/>
                        </a:rPr>
                        <a:t>PRAÇA</a:t>
                      </a:r>
                      <a:endParaRPr lang="pt-BR" sz="1200" dirty="0">
                        <a:solidFill>
                          <a:schemeClr val="tx1"/>
                        </a:solidFill>
                        <a:effectLst/>
                        <a:latin typeface="Arial" pitchFamily="34" charset="0"/>
                        <a:ea typeface="Times New Roman"/>
                        <a:cs typeface="Arial" pitchFamily="34" charset="0"/>
                      </a:endParaRPr>
                    </a:p>
                  </a:txBody>
                  <a:tcPr marL="35281" marR="35281" marT="0" marB="0">
                    <a:solidFill>
                      <a:schemeClr val="accent4">
                        <a:lumMod val="40000"/>
                        <a:lumOff val="60000"/>
                      </a:schemeClr>
                    </a:solidFill>
                  </a:tcPr>
                </a:tc>
                <a:tc>
                  <a:txBody>
                    <a:bodyPr/>
                    <a:lstStyle/>
                    <a:p>
                      <a:pPr algn="just">
                        <a:lnSpc>
                          <a:spcPct val="150000"/>
                        </a:lnSpc>
                        <a:spcAft>
                          <a:spcPts val="0"/>
                        </a:spcAft>
                      </a:pPr>
                      <a:r>
                        <a:rPr lang="pt-BR" sz="1200" dirty="0">
                          <a:solidFill>
                            <a:schemeClr val="tx1"/>
                          </a:solidFill>
                          <a:effectLst/>
                          <a:latin typeface="Arial" pitchFamily="34" charset="0"/>
                          <a:cs typeface="Arial" pitchFamily="34" charset="0"/>
                        </a:rPr>
                        <a:t>Área destinada para estar e diversão dos visitantes e possui playground.</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  </a:t>
                      </a:r>
                    </a:p>
                    <a:p>
                      <a:pPr algn="ctr">
                        <a:lnSpc>
                          <a:spcPct val="150000"/>
                        </a:lnSpc>
                        <a:spcAft>
                          <a:spcPts val="0"/>
                        </a:spcAft>
                      </a:pPr>
                      <a:r>
                        <a:rPr lang="pt-BR" sz="1200" dirty="0">
                          <a:solidFill>
                            <a:schemeClr val="tx1"/>
                          </a:solidFill>
                          <a:effectLst/>
                          <a:latin typeface="Arial" pitchFamily="34" charset="0"/>
                          <a:cs typeface="Arial" pitchFamily="34" charset="0"/>
                        </a:rPr>
                        <a:t>1.215 m²</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  </a:t>
                      </a:r>
                    </a:p>
                    <a:p>
                      <a:pPr algn="ctr">
                        <a:lnSpc>
                          <a:spcPct val="150000"/>
                        </a:lnSpc>
                        <a:spcAft>
                          <a:spcPts val="0"/>
                        </a:spcAft>
                      </a:pPr>
                      <a:r>
                        <a:rPr lang="pt-BR" sz="1200" dirty="0">
                          <a:solidFill>
                            <a:schemeClr val="tx1"/>
                          </a:solidFill>
                          <a:effectLst/>
                          <a:latin typeface="Arial" pitchFamily="34" charset="0"/>
                          <a:cs typeface="Arial" pitchFamily="34" charset="0"/>
                        </a:rPr>
                        <a:t>1</a:t>
                      </a:r>
                      <a:endParaRPr lang="pt-BR" sz="1200" dirty="0">
                        <a:solidFill>
                          <a:schemeClr val="tx1"/>
                        </a:solidFill>
                        <a:effectLst/>
                        <a:latin typeface="Arial" pitchFamily="34" charset="0"/>
                        <a:ea typeface="Times New Roman"/>
                        <a:cs typeface="Arial" pitchFamily="34" charset="0"/>
                      </a:endParaRPr>
                    </a:p>
                  </a:txBody>
                  <a:tcPr marL="35281" marR="35281" marT="0" marB="0"/>
                </a:tc>
              </a:tr>
              <a:tr h="317980">
                <a:tc>
                  <a:txBody>
                    <a:bodyPr/>
                    <a:lstStyle/>
                    <a:p>
                      <a:pPr algn="ctr">
                        <a:lnSpc>
                          <a:spcPct val="150000"/>
                        </a:lnSpc>
                        <a:spcAft>
                          <a:spcPts val="0"/>
                        </a:spcAft>
                      </a:pPr>
                      <a:r>
                        <a:rPr lang="pt-BR" sz="1200" dirty="0" smtClean="0">
                          <a:solidFill>
                            <a:schemeClr val="tx1"/>
                          </a:solidFill>
                          <a:effectLst/>
                          <a:latin typeface="Arial" pitchFamily="34" charset="0"/>
                          <a:cs typeface="Arial" pitchFamily="34" charset="0"/>
                        </a:rPr>
                        <a:t>ESTACIONAMENTO</a:t>
                      </a:r>
                      <a:endParaRPr lang="pt-BR" sz="1200" dirty="0">
                        <a:solidFill>
                          <a:schemeClr val="tx1"/>
                        </a:solidFill>
                        <a:effectLst/>
                        <a:latin typeface="Arial" pitchFamily="34" charset="0"/>
                        <a:ea typeface="Times New Roman"/>
                        <a:cs typeface="Arial" pitchFamily="34" charset="0"/>
                      </a:endParaRPr>
                    </a:p>
                  </a:txBody>
                  <a:tcPr marL="35281" marR="35281" marT="0" marB="0">
                    <a:solidFill>
                      <a:schemeClr val="accent4">
                        <a:lumMod val="40000"/>
                        <a:lumOff val="60000"/>
                      </a:schemeClr>
                    </a:solidFill>
                  </a:tcPr>
                </a:tc>
                <a:tc>
                  <a:txBody>
                    <a:bodyPr/>
                    <a:lstStyle/>
                    <a:p>
                      <a:pPr algn="just">
                        <a:lnSpc>
                          <a:spcPct val="150000"/>
                        </a:lnSpc>
                        <a:spcAft>
                          <a:spcPts val="0"/>
                        </a:spcAft>
                      </a:pPr>
                      <a:r>
                        <a:rPr lang="pt-BR" sz="1200" dirty="0">
                          <a:solidFill>
                            <a:schemeClr val="tx1"/>
                          </a:solidFill>
                          <a:effectLst/>
                          <a:latin typeface="Arial" pitchFamily="34" charset="0"/>
                          <a:cs typeface="Arial" pitchFamily="34" charset="0"/>
                        </a:rPr>
                        <a:t>Estacionamento de carros e motos.</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a:solidFill>
                            <a:schemeClr val="tx1"/>
                          </a:solidFill>
                          <a:effectLst/>
                          <a:latin typeface="Arial" pitchFamily="34" charset="0"/>
                          <a:cs typeface="Arial" pitchFamily="34" charset="0"/>
                        </a:rPr>
                        <a:t>638 m²</a:t>
                      </a:r>
                      <a:endParaRPr lang="pt-BR" sz="120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a:t>
                      </a:r>
                      <a:endParaRPr lang="pt-BR" sz="1200" dirty="0">
                        <a:solidFill>
                          <a:schemeClr val="tx1"/>
                        </a:solidFill>
                        <a:effectLst/>
                        <a:latin typeface="Arial" pitchFamily="34" charset="0"/>
                        <a:ea typeface="Times New Roman"/>
                        <a:cs typeface="Arial" pitchFamily="34" charset="0"/>
                      </a:endParaRPr>
                    </a:p>
                  </a:txBody>
                  <a:tcPr marL="35281" marR="35281" marT="0" marB="0"/>
                </a:tc>
              </a:tr>
              <a:tr h="284890">
                <a:tc>
                  <a:txBody>
                    <a:bodyPr/>
                    <a:lstStyle/>
                    <a:p>
                      <a:pPr algn="ctr">
                        <a:lnSpc>
                          <a:spcPct val="150000"/>
                        </a:lnSpc>
                        <a:spcAft>
                          <a:spcPts val="0"/>
                        </a:spcAft>
                      </a:pPr>
                      <a:r>
                        <a:rPr lang="pt-BR" sz="1200" dirty="0" smtClean="0">
                          <a:solidFill>
                            <a:schemeClr val="tx1"/>
                          </a:solidFill>
                          <a:effectLst/>
                          <a:latin typeface="Arial" pitchFamily="34" charset="0"/>
                          <a:cs typeface="Arial" pitchFamily="34" charset="0"/>
                        </a:rPr>
                        <a:t> DECK DE MADEIRA</a:t>
                      </a:r>
                      <a:endParaRPr lang="pt-BR" sz="1200" dirty="0">
                        <a:solidFill>
                          <a:schemeClr val="tx1"/>
                        </a:solidFill>
                        <a:effectLst/>
                        <a:latin typeface="Arial" pitchFamily="34" charset="0"/>
                        <a:ea typeface="Times New Roman"/>
                        <a:cs typeface="Arial" pitchFamily="34" charset="0"/>
                      </a:endParaRPr>
                    </a:p>
                  </a:txBody>
                  <a:tcPr marL="35281" marR="35281" marT="0" marB="0">
                    <a:solidFill>
                      <a:schemeClr val="accent4">
                        <a:lumMod val="40000"/>
                        <a:lumOff val="60000"/>
                      </a:schemeClr>
                    </a:solidFill>
                  </a:tcPr>
                </a:tc>
                <a:tc>
                  <a:txBody>
                    <a:bodyPr/>
                    <a:lstStyle/>
                    <a:p>
                      <a:pPr algn="just">
                        <a:lnSpc>
                          <a:spcPct val="150000"/>
                        </a:lnSpc>
                        <a:spcAft>
                          <a:spcPts val="0"/>
                        </a:spcAft>
                      </a:pPr>
                      <a:r>
                        <a:rPr lang="pt-BR" sz="1200" dirty="0">
                          <a:solidFill>
                            <a:schemeClr val="tx1"/>
                          </a:solidFill>
                          <a:effectLst/>
                          <a:latin typeface="Arial" pitchFamily="34" charset="0"/>
                          <a:cs typeface="Arial" pitchFamily="34" charset="0"/>
                        </a:rPr>
                        <a:t>Deck para a contemplação do Igarapé Paxicú.</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 </a:t>
                      </a:r>
                      <a:r>
                        <a:rPr lang="pt-BR" sz="1200" dirty="0" smtClean="0">
                          <a:solidFill>
                            <a:schemeClr val="tx1"/>
                          </a:solidFill>
                          <a:effectLst/>
                          <a:latin typeface="Arial" pitchFamily="34" charset="0"/>
                          <a:cs typeface="Arial" pitchFamily="34" charset="0"/>
                        </a:rPr>
                        <a:t>895 </a:t>
                      </a:r>
                      <a:r>
                        <a:rPr lang="pt-BR" sz="1200" dirty="0">
                          <a:solidFill>
                            <a:schemeClr val="tx1"/>
                          </a:solidFill>
                          <a:effectLst/>
                          <a:latin typeface="Arial" pitchFamily="34" charset="0"/>
                          <a:cs typeface="Arial" pitchFamily="34" charset="0"/>
                        </a:rPr>
                        <a:t>m²</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a:t>
                      </a:r>
                      <a:endParaRPr lang="pt-BR" sz="1200" dirty="0">
                        <a:solidFill>
                          <a:schemeClr val="tx1"/>
                        </a:solidFill>
                        <a:effectLst/>
                        <a:latin typeface="Arial" pitchFamily="34" charset="0"/>
                        <a:ea typeface="Times New Roman"/>
                        <a:cs typeface="Arial" pitchFamily="34" charset="0"/>
                      </a:endParaRPr>
                    </a:p>
                  </a:txBody>
                  <a:tcPr marL="35281" marR="35281" marT="0" marB="0"/>
                </a:tc>
              </a:tr>
              <a:tr h="304800">
                <a:tc>
                  <a:txBody>
                    <a:bodyPr/>
                    <a:lstStyle/>
                    <a:p>
                      <a:pPr algn="ctr">
                        <a:lnSpc>
                          <a:spcPct val="150000"/>
                        </a:lnSpc>
                        <a:spcAft>
                          <a:spcPts val="0"/>
                        </a:spcAft>
                      </a:pPr>
                      <a:r>
                        <a:rPr lang="pt-BR" sz="1200" dirty="0" smtClean="0">
                          <a:solidFill>
                            <a:schemeClr val="tx1"/>
                          </a:solidFill>
                          <a:effectLst/>
                          <a:latin typeface="Arial" pitchFamily="34" charset="0"/>
                          <a:cs typeface="Arial" pitchFamily="34" charset="0"/>
                        </a:rPr>
                        <a:t> ATRACADOURO</a:t>
                      </a:r>
                      <a:endParaRPr lang="pt-BR" sz="1200" dirty="0">
                        <a:solidFill>
                          <a:schemeClr val="tx1"/>
                        </a:solidFill>
                        <a:effectLst/>
                        <a:latin typeface="Arial" pitchFamily="34" charset="0"/>
                        <a:ea typeface="Times New Roman"/>
                        <a:cs typeface="Arial" pitchFamily="34" charset="0"/>
                      </a:endParaRPr>
                    </a:p>
                  </a:txBody>
                  <a:tcPr marL="35281" marR="35281" marT="0" marB="0">
                    <a:solidFill>
                      <a:schemeClr val="accent4">
                        <a:lumMod val="40000"/>
                        <a:lumOff val="60000"/>
                      </a:schemeClr>
                    </a:solidFill>
                  </a:tcPr>
                </a:tc>
                <a:tc>
                  <a:txBody>
                    <a:bodyPr/>
                    <a:lstStyle/>
                    <a:p>
                      <a:pPr algn="just">
                        <a:lnSpc>
                          <a:spcPct val="150000"/>
                        </a:lnSpc>
                        <a:spcAft>
                          <a:spcPts val="0"/>
                        </a:spcAft>
                      </a:pPr>
                      <a:r>
                        <a:rPr lang="pt-BR" sz="1200" dirty="0">
                          <a:solidFill>
                            <a:schemeClr val="tx1"/>
                          </a:solidFill>
                          <a:effectLst/>
                          <a:latin typeface="Arial" pitchFamily="34" charset="0"/>
                          <a:cs typeface="Arial" pitchFamily="34" charset="0"/>
                        </a:rPr>
                        <a:t>Local de acesso para pequenas embarcações.</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 </a:t>
                      </a:r>
                      <a:r>
                        <a:rPr lang="pt-BR" sz="1200" dirty="0" smtClean="0">
                          <a:solidFill>
                            <a:schemeClr val="tx1"/>
                          </a:solidFill>
                          <a:effectLst/>
                          <a:latin typeface="Arial" pitchFamily="34" charset="0"/>
                          <a:cs typeface="Arial" pitchFamily="34" charset="0"/>
                        </a:rPr>
                        <a:t>85 </a:t>
                      </a:r>
                      <a:r>
                        <a:rPr lang="pt-BR" sz="1200" dirty="0">
                          <a:solidFill>
                            <a:schemeClr val="tx1"/>
                          </a:solidFill>
                          <a:effectLst/>
                          <a:latin typeface="Arial" pitchFamily="34" charset="0"/>
                          <a:cs typeface="Arial" pitchFamily="34" charset="0"/>
                        </a:rPr>
                        <a:t>m²</a:t>
                      </a:r>
                      <a:endParaRPr lang="pt-BR" sz="1200" dirty="0">
                        <a:solidFill>
                          <a:schemeClr val="tx1"/>
                        </a:solidFill>
                        <a:effectLst/>
                        <a:latin typeface="Arial" pitchFamily="34" charset="0"/>
                        <a:ea typeface="Times New Roman"/>
                        <a:cs typeface="Arial" pitchFamily="34" charset="0"/>
                      </a:endParaRPr>
                    </a:p>
                  </a:txBody>
                  <a:tcPr marL="35281" marR="35281" marT="0" marB="0"/>
                </a:tc>
                <a:tc>
                  <a:txBody>
                    <a:bodyPr/>
                    <a:lstStyle/>
                    <a:p>
                      <a:pPr algn="ctr">
                        <a:lnSpc>
                          <a:spcPct val="150000"/>
                        </a:lnSpc>
                        <a:spcAft>
                          <a:spcPts val="0"/>
                        </a:spcAft>
                      </a:pPr>
                      <a:r>
                        <a:rPr lang="pt-BR" sz="1200" dirty="0">
                          <a:solidFill>
                            <a:schemeClr val="tx1"/>
                          </a:solidFill>
                          <a:effectLst/>
                          <a:latin typeface="Arial" pitchFamily="34" charset="0"/>
                          <a:cs typeface="Arial" pitchFamily="34" charset="0"/>
                        </a:rPr>
                        <a:t>-</a:t>
                      </a:r>
                      <a:endParaRPr lang="pt-BR" sz="1200" dirty="0">
                        <a:solidFill>
                          <a:schemeClr val="tx1"/>
                        </a:solidFill>
                        <a:effectLst/>
                        <a:latin typeface="Arial" pitchFamily="34" charset="0"/>
                        <a:ea typeface="Times New Roman"/>
                        <a:cs typeface="Arial" pitchFamily="34" charset="0"/>
                      </a:endParaRPr>
                    </a:p>
                  </a:txBody>
                  <a:tcPr marL="35281" marR="35281" marT="0" marB="0"/>
                </a:tc>
              </a:tr>
            </a:tbl>
          </a:graphicData>
        </a:graphic>
      </p:graphicFrame>
    </p:spTree>
    <p:extLst>
      <p:ext uri="{BB962C8B-B14F-4D97-AF65-F5344CB8AC3E}">
        <p14:creationId xmlns:p14="http://schemas.microsoft.com/office/powerpoint/2010/main" val="29498185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p:cNvSpPr/>
          <p:nvPr/>
        </p:nvSpPr>
        <p:spPr>
          <a:xfrm>
            <a:off x="2841426" y="152400"/>
            <a:ext cx="5450590" cy="489466"/>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3251600" y="220608"/>
            <a:ext cx="4630242" cy="369332"/>
          </a:xfrm>
          <a:prstGeom prst="rect">
            <a:avLst/>
          </a:prstGeom>
        </p:spPr>
        <p:txBody>
          <a:bodyPr wrap="none">
            <a:spAutoFit/>
          </a:bodyPr>
          <a:lstStyle/>
          <a:p>
            <a:r>
              <a:rPr lang="pt-BR" b="1" dirty="0" smtClean="0">
                <a:latin typeface="Arial" pitchFamily="34" charset="0"/>
                <a:cs typeface="Arial" pitchFamily="34" charset="0"/>
              </a:rPr>
              <a:t>PLANTA DE IMPLANTAÇÃO / SITUAÇÃO</a:t>
            </a:r>
            <a:endParaRPr lang="pt-BR" dirty="0">
              <a:latin typeface="Arial" pitchFamily="34" charset="0"/>
              <a:cs typeface="Arial"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937" t="28334" r="10000" b="15416"/>
          <a:stretch/>
        </p:blipFill>
        <p:spPr bwMode="auto">
          <a:xfrm>
            <a:off x="8706104" y="2540607"/>
            <a:ext cx="3485895" cy="431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m 7"/>
          <p:cNvPicPr/>
          <p:nvPr/>
        </p:nvPicPr>
        <p:blipFill rotWithShape="1">
          <a:blip r:embed="rId3"/>
          <a:srcRect l="11720" t="7855" r="26791" b="6345"/>
          <a:stretch/>
        </p:blipFill>
        <p:spPr bwMode="auto">
          <a:xfrm>
            <a:off x="116131" y="589941"/>
            <a:ext cx="8706104" cy="6268060"/>
          </a:xfrm>
          <a:prstGeom prst="rect">
            <a:avLst/>
          </a:prstGeom>
          <a:ln>
            <a:noFill/>
          </a:ln>
          <a:extLst>
            <a:ext uri="{53640926-AAD7-44D8-BBD7-CCE9431645EC}">
              <a14:shadowObscured xmlns:a14="http://schemas.microsoft.com/office/drawing/2010/main"/>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219" t="18125" r="8438" b="17708"/>
          <a:stretch/>
        </p:blipFill>
        <p:spPr bwMode="auto">
          <a:xfrm>
            <a:off x="9031057" y="160541"/>
            <a:ext cx="2835988" cy="238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9653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212" t="18423" r="39179" b="8816"/>
          <a:stretch/>
        </p:blipFill>
        <p:spPr bwMode="auto">
          <a:xfrm>
            <a:off x="2019287" y="510042"/>
            <a:ext cx="7650962" cy="6279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ipse 3"/>
          <p:cNvSpPr/>
          <p:nvPr/>
        </p:nvSpPr>
        <p:spPr>
          <a:xfrm>
            <a:off x="4970251" y="2954288"/>
            <a:ext cx="1557058" cy="1391234"/>
          </a:xfrm>
          <a:prstGeom prst="ellipse">
            <a:avLst/>
          </a:prstGeom>
          <a:solidFill>
            <a:srgbClr val="FF0000">
              <a:alpha val="20000"/>
            </a:srgb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a:off x="5383900" y="1556435"/>
            <a:ext cx="2878626" cy="719506"/>
          </a:xfrm>
          <a:prstGeom prst="rect">
            <a:avLst/>
          </a:prstGeom>
          <a:solidFill>
            <a:srgbClr val="7030A0">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6823213" y="2613746"/>
            <a:ext cx="1010110" cy="2148933"/>
          </a:xfrm>
          <a:prstGeom prst="rect">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3612961" y="2641656"/>
            <a:ext cx="967870" cy="2137329"/>
          </a:xfrm>
          <a:prstGeom prst="rect">
            <a:avLst/>
          </a:prstGeom>
          <a:solidFill>
            <a:srgbClr val="92D050">
              <a:alpha val="4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de cantos arredondados 6"/>
          <p:cNvSpPr/>
          <p:nvPr/>
        </p:nvSpPr>
        <p:spPr>
          <a:xfrm>
            <a:off x="3222905" y="1546860"/>
            <a:ext cx="1236045" cy="719506"/>
          </a:xfrm>
          <a:prstGeom prst="roundRect">
            <a:avLst/>
          </a:prstGeom>
          <a:solidFill>
            <a:srgbClr val="00B0F0">
              <a:alpha val="3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de cantos arredondados 7"/>
          <p:cNvSpPr/>
          <p:nvPr/>
        </p:nvSpPr>
        <p:spPr>
          <a:xfrm>
            <a:off x="2605388" y="2221665"/>
            <a:ext cx="617517" cy="839981"/>
          </a:xfrm>
          <a:prstGeom prst="roundRect">
            <a:avLst/>
          </a:prstGeom>
          <a:solidFill>
            <a:schemeClr val="accent4">
              <a:lumMod val="60000"/>
              <a:lumOff val="40000"/>
              <a:alpha val="3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lipse 11"/>
          <p:cNvSpPr/>
          <p:nvPr/>
        </p:nvSpPr>
        <p:spPr>
          <a:xfrm>
            <a:off x="3692858" y="83493"/>
            <a:ext cx="3635410" cy="489466"/>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p:cNvSpPr txBox="1"/>
          <p:nvPr/>
        </p:nvSpPr>
        <p:spPr>
          <a:xfrm>
            <a:off x="3692858" y="140710"/>
            <a:ext cx="4678680" cy="369332"/>
          </a:xfrm>
          <a:prstGeom prst="rect">
            <a:avLst/>
          </a:prstGeom>
          <a:noFill/>
        </p:spPr>
        <p:txBody>
          <a:bodyPr wrap="square" rtlCol="0">
            <a:spAutoFit/>
          </a:bodyPr>
          <a:lstStyle/>
          <a:p>
            <a:r>
              <a:rPr lang="pt-BR" b="1" dirty="0" smtClean="0">
                <a:latin typeface="Arial" pitchFamily="34" charset="0"/>
                <a:cs typeface="Arial" pitchFamily="34" charset="0"/>
              </a:rPr>
              <a:t>PLANTA BAIXA DO MERCADO</a:t>
            </a:r>
            <a:endParaRPr lang="pt-BR" b="1" dirty="0">
              <a:latin typeface="Arial" pitchFamily="34" charset="0"/>
              <a:cs typeface="Arial" pitchFamily="34" charset="0"/>
            </a:endParaRPr>
          </a:p>
        </p:txBody>
      </p:sp>
    </p:spTree>
    <p:extLst>
      <p:ext uri="{BB962C8B-B14F-4D97-AF65-F5344CB8AC3E}">
        <p14:creationId xmlns:p14="http://schemas.microsoft.com/office/powerpoint/2010/main" val="370688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liente\Documents\Bluetooth Folder\plotar tcc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73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3979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liente\Documents\Bluetooth Folder\plotar tcc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72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846786" y="88158"/>
            <a:ext cx="3481480" cy="489466"/>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4112101" y="143560"/>
            <a:ext cx="3216165" cy="369332"/>
          </a:xfrm>
          <a:prstGeom prst="rect">
            <a:avLst/>
          </a:prstGeom>
          <a:noFill/>
        </p:spPr>
        <p:txBody>
          <a:bodyPr wrap="square" rtlCol="0">
            <a:spAutoFit/>
          </a:bodyPr>
          <a:lstStyle/>
          <a:p>
            <a:r>
              <a:rPr lang="pt-BR" b="1" dirty="0" smtClean="0">
                <a:latin typeface="Arial" pitchFamily="34" charset="0"/>
                <a:cs typeface="Arial" pitchFamily="34" charset="0"/>
              </a:rPr>
              <a:t>CORTE AA’  / CORTE BB’</a:t>
            </a:r>
            <a:endParaRPr lang="pt-BR" b="1" dirty="0">
              <a:latin typeface="Arial" pitchFamily="34" charset="0"/>
              <a:cs typeface="Arial" pitchFamily="34"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88" t="39009" r="8890" b="21983"/>
          <a:stretch/>
        </p:blipFill>
        <p:spPr bwMode="auto">
          <a:xfrm>
            <a:off x="1545021" y="577625"/>
            <a:ext cx="9175531" cy="315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351" t="38039" r="7273" b="17780"/>
          <a:stretch/>
        </p:blipFill>
        <p:spPr bwMode="auto">
          <a:xfrm>
            <a:off x="1671145" y="3807103"/>
            <a:ext cx="8765629" cy="305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441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97" t="18797" r="5737" b="44262"/>
          <a:stretch/>
        </p:blipFill>
        <p:spPr bwMode="auto">
          <a:xfrm>
            <a:off x="1355834" y="3900671"/>
            <a:ext cx="9869213" cy="2702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668" t="18796" r="6577" b="45569"/>
          <a:stretch/>
        </p:blipFill>
        <p:spPr bwMode="auto">
          <a:xfrm>
            <a:off x="1355834" y="1146412"/>
            <a:ext cx="9869213" cy="2606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lipse 7"/>
          <p:cNvSpPr/>
          <p:nvPr/>
        </p:nvSpPr>
        <p:spPr>
          <a:xfrm>
            <a:off x="3692858" y="83493"/>
            <a:ext cx="3984950" cy="489466"/>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4004441" y="143560"/>
            <a:ext cx="5108028" cy="369332"/>
          </a:xfrm>
          <a:prstGeom prst="rect">
            <a:avLst/>
          </a:prstGeom>
          <a:noFill/>
        </p:spPr>
        <p:txBody>
          <a:bodyPr wrap="square" rtlCol="0">
            <a:spAutoFit/>
          </a:bodyPr>
          <a:lstStyle/>
          <a:p>
            <a:r>
              <a:rPr lang="pt-BR" b="1" dirty="0" smtClean="0">
                <a:latin typeface="Arial" pitchFamily="34" charset="0"/>
                <a:cs typeface="Arial" pitchFamily="34" charset="0"/>
              </a:rPr>
              <a:t>ELEVAÇÃO A / ELEVAÇÃO B</a:t>
            </a:r>
            <a:endParaRPr lang="pt-BR" b="1" dirty="0">
              <a:latin typeface="Arial" pitchFamily="34" charset="0"/>
              <a:cs typeface="Arial" pitchFamily="34" charset="0"/>
            </a:endParaRPr>
          </a:p>
        </p:txBody>
      </p:sp>
    </p:spTree>
    <p:extLst>
      <p:ext uri="{BB962C8B-B14F-4D97-AF65-F5344CB8AC3E}">
        <p14:creationId xmlns:p14="http://schemas.microsoft.com/office/powerpoint/2010/main" val="30696642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liente\Documents\Bluetooth Folder\plotar tcc2\1-2.jpg"/>
          <p:cNvPicPr>
            <a:picLocks noChangeAspect="1" noChangeArrowheads="1"/>
          </p:cNvPicPr>
          <p:nvPr/>
        </p:nvPicPr>
        <p:blipFill rotWithShape="1">
          <a:blip r:embed="rId2">
            <a:extLst>
              <a:ext uri="{28A0092B-C50C-407E-A947-70E740481C1C}">
                <a14:useLocalDpi xmlns:a14="http://schemas.microsoft.com/office/drawing/2010/main" val="0"/>
              </a:ext>
            </a:extLst>
          </a:blip>
          <a:srcRect b="2322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6689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cliente\Documents\Bluetooth Folder\plotar tcc2\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6256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26" t="10561" r="17942" b="19866"/>
          <a:stretch/>
        </p:blipFill>
        <p:spPr bwMode="auto">
          <a:xfrm>
            <a:off x="2648607" y="648183"/>
            <a:ext cx="7104452" cy="620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lipse 5"/>
          <p:cNvSpPr/>
          <p:nvPr/>
        </p:nvSpPr>
        <p:spPr>
          <a:xfrm>
            <a:off x="3090038" y="182097"/>
            <a:ext cx="5786647" cy="489466"/>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latin typeface="Arial" pitchFamily="34" charset="0"/>
                <a:cs typeface="Arial" pitchFamily="34" charset="0"/>
              </a:rPr>
              <a:t>PLANTA BAIXA DO RESTAURANTE</a:t>
            </a:r>
            <a:endParaRPr lang="pt-BR"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25040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ipse 8"/>
          <p:cNvSpPr/>
          <p:nvPr/>
        </p:nvSpPr>
        <p:spPr>
          <a:xfrm>
            <a:off x="4236720" y="169438"/>
            <a:ext cx="2877909" cy="457754"/>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Retângulo 5"/>
          <p:cNvSpPr/>
          <p:nvPr/>
        </p:nvSpPr>
        <p:spPr>
          <a:xfrm>
            <a:off x="4397272" y="121916"/>
            <a:ext cx="2569934" cy="457754"/>
          </a:xfrm>
          <a:prstGeom prst="rect">
            <a:avLst/>
          </a:prstGeom>
        </p:spPr>
        <p:txBody>
          <a:bodyPr wrap="none">
            <a:spAutoFit/>
          </a:bodyPr>
          <a:lstStyle/>
          <a:p>
            <a:pPr marL="342900" lvl="0" indent="-342900" algn="just">
              <a:lnSpc>
                <a:spcPct val="150000"/>
              </a:lnSpc>
              <a:spcAft>
                <a:spcPts val="0"/>
              </a:spcAft>
              <a:buFont typeface="Wingdings" panose="05000000000000000000" pitchFamily="2" charset="2"/>
              <a:buChar char="Ø"/>
              <a:tabLst>
                <a:tab pos="228600" algn="l"/>
                <a:tab pos="449580" algn="l"/>
              </a:tabLst>
            </a:pPr>
            <a:r>
              <a:rPr lang="pt-BR" b="1" kern="0" cap="all" dirty="0" smtClean="0">
                <a:latin typeface="Arial" panose="020B0604020202020204" pitchFamily="34" charset="0"/>
                <a:ea typeface="Times New Roman" panose="02020603050405020304" pitchFamily="18" charset="0"/>
              </a:rPr>
              <a:t>OBJETIVO GERAL</a:t>
            </a:r>
            <a:endParaRPr lang="pt-BR" b="1" kern="0" cap="all" dirty="0">
              <a:effectLst/>
              <a:latin typeface="Times New Roman" panose="02020603050405020304" pitchFamily="18" charset="0"/>
              <a:ea typeface="Times New Roman" panose="02020603050405020304" pitchFamily="18" charset="0"/>
            </a:endParaRPr>
          </a:p>
        </p:txBody>
      </p:sp>
      <p:sp>
        <p:nvSpPr>
          <p:cNvPr id="7" name="Retângulo 6"/>
          <p:cNvSpPr/>
          <p:nvPr/>
        </p:nvSpPr>
        <p:spPr>
          <a:xfrm>
            <a:off x="689268" y="641533"/>
            <a:ext cx="10915710" cy="1754326"/>
          </a:xfrm>
          <a:prstGeom prst="rect">
            <a:avLst/>
          </a:prstGeom>
        </p:spPr>
        <p:txBody>
          <a:bodyPr wrap="square">
            <a:spAutoFit/>
          </a:bodyPr>
          <a:lstStyle/>
          <a:p>
            <a:pPr algn="just">
              <a:lnSpc>
                <a:spcPct val="150000"/>
              </a:lnSpc>
            </a:pPr>
            <a:r>
              <a:rPr lang="pt-BR" dirty="0" smtClean="0">
                <a:latin typeface="Arial" panose="020B0604020202020204" pitchFamily="34" charset="0"/>
                <a:ea typeface="Times New Roman" panose="02020603050405020304" pitchFamily="18" charset="0"/>
              </a:rPr>
              <a:t>       O </a:t>
            </a:r>
            <a:r>
              <a:rPr lang="pt-BR" dirty="0">
                <a:latin typeface="Arial" panose="020B0604020202020204" pitchFamily="34" charset="0"/>
                <a:ea typeface="Times New Roman" panose="02020603050405020304" pitchFamily="18" charset="0"/>
              </a:rPr>
              <a:t>objetivo da pesquisa consiste em diagnosticar os problemas urbanos da área de estudo do antigo Matadouro Municipal da Fazendinha, para que se possa buscar por alternativas de novos usos tendo como princípios atender as necessidades sociais, econômicas e culturais da população do Distrito da Fazendinha.</a:t>
            </a:r>
            <a:endParaRPr lang="pt-BR" dirty="0"/>
          </a:p>
        </p:txBody>
      </p:sp>
      <p:sp>
        <p:nvSpPr>
          <p:cNvPr id="10" name="Elipse 9"/>
          <p:cNvSpPr/>
          <p:nvPr/>
        </p:nvSpPr>
        <p:spPr>
          <a:xfrm>
            <a:off x="3899327" y="2419962"/>
            <a:ext cx="3777071" cy="457754"/>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4082208" y="2407901"/>
            <a:ext cx="3594190" cy="507831"/>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Ø"/>
              <a:tabLst>
                <a:tab pos="228600" algn="l"/>
                <a:tab pos="449580" algn="l"/>
              </a:tabLst>
            </a:pPr>
            <a:r>
              <a:rPr lang="pt-BR" b="1" kern="0" cap="all" dirty="0" smtClean="0">
                <a:latin typeface="Arial" panose="020B0604020202020204" pitchFamily="34" charset="0"/>
                <a:ea typeface="Times New Roman" panose="02020603050405020304" pitchFamily="18" charset="0"/>
              </a:rPr>
              <a:t>OBJETIVOS ESPECIFICOS</a:t>
            </a:r>
            <a:endParaRPr lang="pt-BR" b="1" kern="0" cap="all" dirty="0">
              <a:effectLst/>
              <a:latin typeface="Times New Roman" panose="02020603050405020304" pitchFamily="18" charset="0"/>
              <a:ea typeface="Times New Roman" panose="02020603050405020304" pitchFamily="18" charset="0"/>
            </a:endParaRPr>
          </a:p>
        </p:txBody>
      </p:sp>
      <p:sp>
        <p:nvSpPr>
          <p:cNvPr id="11" name="Retângulo 10"/>
          <p:cNvSpPr/>
          <p:nvPr/>
        </p:nvSpPr>
        <p:spPr>
          <a:xfrm>
            <a:off x="689268" y="2960983"/>
            <a:ext cx="10915710" cy="3924151"/>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pt-BR" dirty="0" smtClean="0">
                <a:latin typeface="Arial" panose="020B0604020202020204" pitchFamily="34" charset="0"/>
                <a:ea typeface="Times New Roman" panose="02020603050405020304" pitchFamily="18" charset="0"/>
              </a:rPr>
              <a:t>Realizar </a:t>
            </a:r>
            <a:r>
              <a:rPr lang="pt-BR" dirty="0">
                <a:latin typeface="Arial" panose="020B0604020202020204" pitchFamily="34" charset="0"/>
                <a:ea typeface="Times New Roman" panose="02020603050405020304" pitchFamily="18" charset="0"/>
              </a:rPr>
              <a:t>levantamento teórico para compreensão das problemáticas geradas por espaços e equipamentos urbanos ociosos, e a revitalização urbana como alternativa para superar essa problemática.</a:t>
            </a:r>
            <a:endParaRPr lang="pt-BR"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pt-BR" dirty="0">
                <a:latin typeface="Arial" panose="020B0604020202020204" pitchFamily="34" charset="0"/>
                <a:ea typeface="Times New Roman" panose="02020603050405020304" pitchFamily="18" charset="0"/>
              </a:rPr>
              <a:t>Elaborar referencial analítico sobre mercados públicos, em busca de embasamento projetual para a busca por alternativas para área.</a:t>
            </a:r>
            <a:endParaRPr lang="pt-BR" dirty="0">
              <a:latin typeface="Times New Roman" panose="02020603050405020304" pitchFamily="18" charset="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pt-BR" dirty="0">
                <a:latin typeface="Arial" panose="020B0604020202020204" pitchFamily="34" charset="0"/>
                <a:ea typeface="Times New Roman" panose="02020603050405020304" pitchFamily="18" charset="0"/>
              </a:rPr>
              <a:t>Diagnosticar a infraestrutura urbana da área de intervenção, para conhecer a situação atual que vive a população da </a:t>
            </a:r>
            <a:r>
              <a:rPr lang="pt-BR" dirty="0" smtClean="0">
                <a:latin typeface="Arial" panose="020B0604020202020204" pitchFamily="34" charset="0"/>
                <a:ea typeface="Times New Roman" panose="02020603050405020304" pitchFamily="18" charset="0"/>
              </a:rPr>
              <a:t>Fazendinha.</a:t>
            </a:r>
          </a:p>
          <a:p>
            <a:pPr marL="342900" lvl="0" indent="-342900" algn="just">
              <a:lnSpc>
                <a:spcPct val="150000"/>
              </a:lnSpc>
              <a:spcAft>
                <a:spcPts val="0"/>
              </a:spcAft>
              <a:buFont typeface="Symbol" panose="05050102010706020507" pitchFamily="18" charset="2"/>
              <a:buChar char=""/>
            </a:pPr>
            <a:r>
              <a:rPr lang="pt-BR" dirty="0" smtClean="0">
                <a:latin typeface="Arial" panose="020B0604020202020204" pitchFamily="34" charset="0"/>
                <a:ea typeface="Times New Roman" panose="02020603050405020304" pitchFamily="18" charset="0"/>
              </a:rPr>
              <a:t>Propor </a:t>
            </a:r>
            <a:r>
              <a:rPr lang="pt-BR" dirty="0">
                <a:latin typeface="Arial" panose="020B0604020202020204" pitchFamily="34" charset="0"/>
                <a:ea typeface="Times New Roman" panose="02020603050405020304" pitchFamily="18" charset="0"/>
              </a:rPr>
              <a:t>projeto de revitalização do espaço através da idealização de um Complexo econômico e turístico.</a:t>
            </a:r>
            <a:endParaRPr lang="pt-BR" dirty="0"/>
          </a:p>
        </p:txBody>
      </p:sp>
    </p:spTree>
    <p:extLst>
      <p:ext uri="{BB962C8B-B14F-4D97-AF65-F5344CB8AC3E}">
        <p14:creationId xmlns:p14="http://schemas.microsoft.com/office/powerpoint/2010/main" val="13598930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cliente\Documents\Bluetooth Folder\plotar tcc2\restaurante-2.jpg"/>
          <p:cNvPicPr>
            <a:picLocks noChangeAspect="1" noChangeArrowheads="1"/>
          </p:cNvPicPr>
          <p:nvPr/>
        </p:nvPicPr>
        <p:blipFill rotWithShape="1">
          <a:blip r:embed="rId2">
            <a:extLst>
              <a:ext uri="{28A0092B-C50C-407E-A947-70E740481C1C}">
                <a14:useLocalDpi xmlns:a14="http://schemas.microsoft.com/office/drawing/2010/main" val="0"/>
              </a:ext>
            </a:extLst>
          </a:blip>
          <a:srcRect t="6364"/>
          <a:stretch/>
        </p:blipFill>
        <p:spPr bwMode="auto">
          <a:xfrm>
            <a:off x="0" y="0"/>
            <a:ext cx="12192000" cy="686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431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316" t="25863" r="41426" b="29740"/>
          <a:stretch/>
        </p:blipFill>
        <p:spPr bwMode="auto">
          <a:xfrm>
            <a:off x="3090038" y="733737"/>
            <a:ext cx="5943603" cy="595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lipse 5"/>
          <p:cNvSpPr/>
          <p:nvPr/>
        </p:nvSpPr>
        <p:spPr>
          <a:xfrm>
            <a:off x="3090038" y="182097"/>
            <a:ext cx="5517933" cy="489466"/>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latin typeface="Arial" pitchFamily="34" charset="0"/>
                <a:cs typeface="Arial" pitchFamily="34" charset="0"/>
              </a:rPr>
              <a:t>PLANTA BAIXA DA SORVETERIA</a:t>
            </a:r>
            <a:endParaRPr lang="pt-BR"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1325093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cliente\Documents\Bluetooth Folder\plotar tcc2\sorveteri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8189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493" t="31250" r="8081" b="20043"/>
          <a:stretch/>
        </p:blipFill>
        <p:spPr bwMode="auto">
          <a:xfrm>
            <a:off x="1371600" y="1087821"/>
            <a:ext cx="9412014" cy="444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lipse 4"/>
          <p:cNvSpPr/>
          <p:nvPr/>
        </p:nvSpPr>
        <p:spPr>
          <a:xfrm>
            <a:off x="2435771" y="223891"/>
            <a:ext cx="7283672" cy="489466"/>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latin typeface="Arial" pitchFamily="34" charset="0"/>
                <a:cs typeface="Arial" pitchFamily="34" charset="0"/>
              </a:rPr>
              <a:t>PLANTA BAIXA DA BATERIA DE BANHEIROS</a:t>
            </a:r>
            <a:endParaRPr lang="pt-BR"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5027573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cliente\Documents\Bluetooth Folder\plotar tcc2\banheiros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386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cliente\Documents\Bluetooth Folder\plotar tcc2\barrac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6544" y="3530145"/>
            <a:ext cx="2190077" cy="1281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1" name="Picture 3" descr="C:\Users\cliente\Documents\Bluetooth Folder\plotar tcc2\bancos de concre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32" y="1038434"/>
            <a:ext cx="1951477" cy="12415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2" name="Picture 4" descr="C:\Users\cliente\Documents\Bluetooth Folder\plotar tcc2\bancos de madeir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481" y="3004455"/>
            <a:ext cx="1863028" cy="12394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6"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t="7651" r="20689" b="8081"/>
          <a:stretch/>
        </p:blipFill>
        <p:spPr bwMode="auto">
          <a:xfrm>
            <a:off x="2147823" y="622033"/>
            <a:ext cx="7735614" cy="6164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7"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42134" t="57220" r="30298" b="24892"/>
          <a:stretch/>
        </p:blipFill>
        <p:spPr bwMode="auto">
          <a:xfrm>
            <a:off x="9883437" y="1905000"/>
            <a:ext cx="2308563" cy="104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8"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50053" t="21013" r="11800" b="38632"/>
          <a:stretch/>
        </p:blipFill>
        <p:spPr bwMode="auto">
          <a:xfrm>
            <a:off x="177481" y="4812121"/>
            <a:ext cx="2112242" cy="152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Conector de seta reta 29"/>
          <p:cNvCxnSpPr/>
          <p:nvPr/>
        </p:nvCxnSpPr>
        <p:spPr>
          <a:xfrm>
            <a:off x="6583680" y="2178657"/>
            <a:ext cx="3474720" cy="10130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Conector de seta reta 60"/>
          <p:cNvCxnSpPr/>
          <p:nvPr/>
        </p:nvCxnSpPr>
        <p:spPr>
          <a:xfrm flipH="1">
            <a:off x="2289724" y="4171133"/>
            <a:ext cx="1920326" cy="106301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Conector de seta reta 62"/>
          <p:cNvCxnSpPr/>
          <p:nvPr/>
        </p:nvCxnSpPr>
        <p:spPr>
          <a:xfrm flipV="1">
            <a:off x="6098875" y="3850552"/>
            <a:ext cx="3797671" cy="15690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Conector reto 54"/>
          <p:cNvCxnSpPr/>
          <p:nvPr/>
        </p:nvCxnSpPr>
        <p:spPr>
          <a:xfrm>
            <a:off x="8321040" y="3204376"/>
            <a:ext cx="1387535" cy="64617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Conector de seta reta 67"/>
          <p:cNvCxnSpPr/>
          <p:nvPr/>
        </p:nvCxnSpPr>
        <p:spPr>
          <a:xfrm flipH="1" flipV="1">
            <a:off x="2040509" y="3260376"/>
            <a:ext cx="1711684" cy="751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Conector de seta reta 70"/>
          <p:cNvCxnSpPr>
            <a:endCxn id="17411" idx="3"/>
          </p:cNvCxnSpPr>
          <p:nvPr/>
        </p:nvCxnSpPr>
        <p:spPr>
          <a:xfrm flipH="1" flipV="1">
            <a:off x="2040509" y="1659198"/>
            <a:ext cx="1474145" cy="7676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6" name="Elipse 95"/>
          <p:cNvSpPr/>
          <p:nvPr/>
        </p:nvSpPr>
        <p:spPr>
          <a:xfrm>
            <a:off x="4788432" y="92742"/>
            <a:ext cx="2454395" cy="489466"/>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latin typeface="Arial" pitchFamily="34" charset="0"/>
                <a:cs typeface="Arial" pitchFamily="34" charset="0"/>
              </a:rPr>
              <a:t>DETALHES </a:t>
            </a:r>
            <a:endParaRPr lang="pt-BR"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6191406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ext uri="{D42A27DB-BD31-4B8C-83A1-F6EECF244321}">
                <p14:modId xmlns:p14="http://schemas.microsoft.com/office/powerpoint/2010/main" val="1126633146"/>
              </p:ext>
            </p:extLst>
          </p:nvPr>
        </p:nvGraphicFramePr>
        <p:xfrm>
          <a:off x="3643712" y="141887"/>
          <a:ext cx="4822372" cy="6526926"/>
        </p:xfrm>
        <a:graphic>
          <a:graphicData uri="http://schemas.openxmlformats.org/drawingml/2006/table">
            <a:tbl>
              <a:tblPr firstRow="1">
                <a:tableStyleId>{5C22544A-7EE6-4342-B048-85BDC9FD1C3A}</a:tableStyleId>
              </a:tblPr>
              <a:tblGrid>
                <a:gridCol w="2624936"/>
                <a:gridCol w="2197436"/>
              </a:tblGrid>
              <a:tr h="318169">
                <a:tc gridSpan="2">
                  <a:txBody>
                    <a:bodyPr/>
                    <a:lstStyle/>
                    <a:p>
                      <a:pPr algn="ctr">
                        <a:lnSpc>
                          <a:spcPct val="150000"/>
                        </a:lnSpc>
                        <a:spcAft>
                          <a:spcPts val="0"/>
                        </a:spcAft>
                      </a:pPr>
                      <a:r>
                        <a:rPr lang="pt-BR" sz="1200" b="1" dirty="0">
                          <a:solidFill>
                            <a:schemeClr val="tx1"/>
                          </a:solidFill>
                          <a:effectLst/>
                          <a:latin typeface="Arial" pitchFamily="34" charset="0"/>
                          <a:cs typeface="Arial" pitchFamily="34" charset="0"/>
                        </a:rPr>
                        <a:t>VEGETAÇÃO - ESPÉCIES DA VÁRZEA AMAPAENSE.</a:t>
                      </a:r>
                      <a:endParaRPr lang="pt-BR" sz="1200" b="1" dirty="0">
                        <a:solidFill>
                          <a:schemeClr val="tx1"/>
                        </a:solidFill>
                        <a:effectLst/>
                        <a:latin typeface="Arial" pitchFamily="34" charset="0"/>
                        <a:ea typeface="Times New Roman"/>
                        <a:cs typeface="Arial" pitchFamily="34" charset="0"/>
                      </a:endParaRPr>
                    </a:p>
                  </a:txBody>
                  <a:tcPr marL="65270" marR="65270" marT="0" marB="0"/>
                </a:tc>
                <a:tc hMerge="1">
                  <a:txBody>
                    <a:bodyPr/>
                    <a:lstStyle/>
                    <a:p>
                      <a:endParaRPr lang="pt-BR"/>
                    </a:p>
                  </a:txBody>
                  <a:tcPr/>
                </a:tc>
              </a:tr>
              <a:tr h="1635765">
                <a:tc>
                  <a:txBody>
                    <a:bodyPr/>
                    <a:lstStyle/>
                    <a:p>
                      <a:pPr algn="just">
                        <a:lnSpc>
                          <a:spcPct val="150000"/>
                        </a:lnSpc>
                        <a:spcAft>
                          <a:spcPts val="0"/>
                        </a:spcAft>
                      </a:pPr>
                      <a:r>
                        <a:rPr lang="pt-BR" sz="1200" dirty="0">
                          <a:effectLst/>
                        </a:rPr>
                        <a:t> </a:t>
                      </a:r>
                      <a:endParaRPr lang="pt-BR" sz="1200" dirty="0">
                        <a:effectLst/>
                        <a:latin typeface="Times New Roman"/>
                        <a:ea typeface="Times New Roman"/>
                        <a:cs typeface="Times New Roman"/>
                      </a:endParaRPr>
                    </a:p>
                  </a:txBody>
                  <a:tcPr marL="65270" marR="65270" marT="0" marB="0"/>
                </a:tc>
                <a:tc>
                  <a:txBody>
                    <a:bodyPr/>
                    <a:lstStyle/>
                    <a:p>
                      <a:pPr algn="ctr">
                        <a:lnSpc>
                          <a:spcPct val="150000"/>
                        </a:lnSpc>
                        <a:spcAft>
                          <a:spcPts val="0"/>
                        </a:spcAft>
                      </a:pPr>
                      <a:r>
                        <a:rPr lang="pt-BR" sz="1200" dirty="0">
                          <a:effectLst/>
                          <a:latin typeface="Arial" pitchFamily="34" charset="0"/>
                          <a:cs typeface="Arial" pitchFamily="34" charset="0"/>
                        </a:rPr>
                        <a:t> </a:t>
                      </a:r>
                    </a:p>
                    <a:p>
                      <a:pPr algn="ctr">
                        <a:lnSpc>
                          <a:spcPct val="150000"/>
                        </a:lnSpc>
                        <a:spcAft>
                          <a:spcPts val="0"/>
                        </a:spcAft>
                      </a:pPr>
                      <a:r>
                        <a:rPr lang="pt-BR" sz="1200" dirty="0">
                          <a:effectLst/>
                          <a:latin typeface="Arial" pitchFamily="34" charset="0"/>
                          <a:cs typeface="Arial" pitchFamily="34" charset="0"/>
                        </a:rPr>
                        <a:t> </a:t>
                      </a:r>
                    </a:p>
                    <a:p>
                      <a:pPr algn="ctr">
                        <a:lnSpc>
                          <a:spcPct val="150000"/>
                        </a:lnSpc>
                        <a:spcAft>
                          <a:spcPts val="0"/>
                        </a:spcAft>
                      </a:pPr>
                      <a:r>
                        <a:rPr lang="pt-BR" sz="1200" dirty="0">
                          <a:effectLst/>
                          <a:latin typeface="Arial" pitchFamily="34" charset="0"/>
                          <a:cs typeface="Arial" pitchFamily="34" charset="0"/>
                        </a:rPr>
                        <a:t>Euterpe oleraceae</a:t>
                      </a:r>
                    </a:p>
                    <a:p>
                      <a:pPr algn="ctr">
                        <a:lnSpc>
                          <a:spcPct val="150000"/>
                        </a:lnSpc>
                        <a:spcAft>
                          <a:spcPts val="0"/>
                        </a:spcAft>
                      </a:pPr>
                      <a:r>
                        <a:rPr lang="pt-BR" sz="1200" dirty="0">
                          <a:effectLst/>
                          <a:latin typeface="Arial" pitchFamily="34" charset="0"/>
                          <a:cs typeface="Arial" pitchFamily="34" charset="0"/>
                        </a:rPr>
                        <a:t>AÇAÍ</a:t>
                      </a:r>
                      <a:endParaRPr lang="pt-BR" sz="1200" dirty="0">
                        <a:effectLst/>
                        <a:latin typeface="Arial" pitchFamily="34" charset="0"/>
                        <a:ea typeface="Times New Roman"/>
                        <a:cs typeface="Arial" pitchFamily="34" charset="0"/>
                      </a:endParaRPr>
                    </a:p>
                  </a:txBody>
                  <a:tcPr marL="65270" marR="65270" marT="0" marB="0"/>
                </a:tc>
              </a:tr>
              <a:tr h="1635765">
                <a:tc>
                  <a:txBody>
                    <a:bodyPr/>
                    <a:lstStyle/>
                    <a:p>
                      <a:pPr algn="just">
                        <a:lnSpc>
                          <a:spcPct val="150000"/>
                        </a:lnSpc>
                        <a:spcAft>
                          <a:spcPts val="0"/>
                        </a:spcAft>
                      </a:pPr>
                      <a:r>
                        <a:rPr lang="pt-BR" sz="1200" dirty="0">
                          <a:effectLst/>
                        </a:rPr>
                        <a:t> </a:t>
                      </a:r>
                      <a:endParaRPr lang="pt-BR" sz="1200" dirty="0">
                        <a:effectLst/>
                        <a:latin typeface="Times New Roman"/>
                        <a:ea typeface="Times New Roman"/>
                        <a:cs typeface="Times New Roman"/>
                      </a:endParaRPr>
                    </a:p>
                  </a:txBody>
                  <a:tcPr marL="65270" marR="65270" marT="0" marB="0"/>
                </a:tc>
                <a:tc>
                  <a:txBody>
                    <a:bodyPr/>
                    <a:lstStyle/>
                    <a:p>
                      <a:pPr algn="just">
                        <a:lnSpc>
                          <a:spcPct val="150000"/>
                        </a:lnSpc>
                        <a:spcAft>
                          <a:spcPts val="0"/>
                        </a:spcAft>
                      </a:pPr>
                      <a:r>
                        <a:rPr lang="pt-BR" sz="1200" dirty="0">
                          <a:effectLst/>
                          <a:latin typeface="Arial" pitchFamily="34" charset="0"/>
                          <a:cs typeface="Arial" pitchFamily="34" charset="0"/>
                        </a:rPr>
                        <a:t> </a:t>
                      </a:r>
                    </a:p>
                    <a:p>
                      <a:pPr algn="ctr">
                        <a:lnSpc>
                          <a:spcPct val="150000"/>
                        </a:lnSpc>
                        <a:spcAft>
                          <a:spcPts val="0"/>
                        </a:spcAft>
                      </a:pPr>
                      <a:r>
                        <a:rPr lang="pt-BR" sz="1200" dirty="0">
                          <a:effectLst/>
                          <a:latin typeface="Arial" pitchFamily="34" charset="0"/>
                          <a:cs typeface="Arial" pitchFamily="34" charset="0"/>
                        </a:rPr>
                        <a:t> </a:t>
                      </a:r>
                    </a:p>
                    <a:p>
                      <a:pPr algn="ctr">
                        <a:lnSpc>
                          <a:spcPct val="150000"/>
                        </a:lnSpc>
                        <a:spcAft>
                          <a:spcPts val="0"/>
                        </a:spcAft>
                      </a:pPr>
                      <a:r>
                        <a:rPr lang="pt-BR" sz="1200" dirty="0">
                          <a:effectLst/>
                          <a:latin typeface="Arial" pitchFamily="34" charset="0"/>
                          <a:cs typeface="Arial" pitchFamily="34" charset="0"/>
                        </a:rPr>
                        <a:t> </a:t>
                      </a:r>
                    </a:p>
                    <a:p>
                      <a:pPr algn="ctr">
                        <a:lnSpc>
                          <a:spcPct val="150000"/>
                        </a:lnSpc>
                        <a:spcAft>
                          <a:spcPts val="0"/>
                        </a:spcAft>
                      </a:pPr>
                      <a:r>
                        <a:rPr lang="pt-BR" sz="1200" dirty="0">
                          <a:effectLst/>
                          <a:latin typeface="Arial" pitchFamily="34" charset="0"/>
                          <a:cs typeface="Arial" pitchFamily="34" charset="0"/>
                        </a:rPr>
                        <a:t>Mauritia fleuxuosa</a:t>
                      </a:r>
                    </a:p>
                    <a:p>
                      <a:pPr algn="ctr">
                        <a:lnSpc>
                          <a:spcPct val="150000"/>
                        </a:lnSpc>
                        <a:spcAft>
                          <a:spcPts val="0"/>
                        </a:spcAft>
                      </a:pPr>
                      <a:r>
                        <a:rPr lang="pt-BR" sz="1200" dirty="0">
                          <a:effectLst/>
                          <a:latin typeface="Arial" pitchFamily="34" charset="0"/>
                          <a:cs typeface="Arial" pitchFamily="34" charset="0"/>
                        </a:rPr>
                        <a:t>BURITI</a:t>
                      </a:r>
                      <a:endParaRPr lang="pt-BR" sz="1200" dirty="0">
                        <a:effectLst/>
                        <a:latin typeface="Arial" pitchFamily="34" charset="0"/>
                        <a:ea typeface="Times New Roman"/>
                        <a:cs typeface="Arial" pitchFamily="34" charset="0"/>
                      </a:endParaRPr>
                    </a:p>
                  </a:txBody>
                  <a:tcPr marL="65270" marR="65270" marT="0" marB="0"/>
                </a:tc>
              </a:tr>
              <a:tr h="1635765">
                <a:tc>
                  <a:txBody>
                    <a:bodyPr/>
                    <a:lstStyle/>
                    <a:p>
                      <a:pPr algn="just">
                        <a:lnSpc>
                          <a:spcPct val="150000"/>
                        </a:lnSpc>
                        <a:spcAft>
                          <a:spcPts val="0"/>
                        </a:spcAft>
                      </a:pPr>
                      <a:r>
                        <a:rPr lang="pt-BR" sz="1200" dirty="0">
                          <a:effectLst/>
                        </a:rPr>
                        <a:t> </a:t>
                      </a:r>
                      <a:endParaRPr lang="pt-BR" sz="1200" dirty="0">
                        <a:effectLst/>
                        <a:latin typeface="Times New Roman"/>
                        <a:ea typeface="Times New Roman"/>
                        <a:cs typeface="Times New Roman"/>
                      </a:endParaRPr>
                    </a:p>
                  </a:txBody>
                  <a:tcPr marL="65270" marR="65270" marT="0" marB="0"/>
                </a:tc>
                <a:tc>
                  <a:txBody>
                    <a:bodyPr/>
                    <a:lstStyle/>
                    <a:p>
                      <a:pPr algn="ctr">
                        <a:lnSpc>
                          <a:spcPct val="150000"/>
                        </a:lnSpc>
                        <a:spcAft>
                          <a:spcPts val="0"/>
                        </a:spcAft>
                      </a:pPr>
                      <a:r>
                        <a:rPr lang="pt-BR" sz="1200" dirty="0">
                          <a:effectLst/>
                          <a:latin typeface="Arial" pitchFamily="34" charset="0"/>
                          <a:cs typeface="Arial" pitchFamily="34" charset="0"/>
                        </a:rPr>
                        <a:t> </a:t>
                      </a:r>
                    </a:p>
                    <a:p>
                      <a:pPr algn="ctr">
                        <a:lnSpc>
                          <a:spcPct val="150000"/>
                        </a:lnSpc>
                        <a:spcAft>
                          <a:spcPts val="0"/>
                        </a:spcAft>
                      </a:pPr>
                      <a:r>
                        <a:rPr lang="pt-BR" sz="1200" dirty="0">
                          <a:effectLst/>
                          <a:latin typeface="Arial" pitchFamily="34" charset="0"/>
                          <a:cs typeface="Arial" pitchFamily="34" charset="0"/>
                        </a:rPr>
                        <a:t> </a:t>
                      </a:r>
                    </a:p>
                    <a:p>
                      <a:pPr algn="ctr">
                        <a:lnSpc>
                          <a:spcPct val="150000"/>
                        </a:lnSpc>
                        <a:spcAft>
                          <a:spcPts val="0"/>
                        </a:spcAft>
                      </a:pPr>
                      <a:r>
                        <a:rPr lang="pt-BR" sz="1200" dirty="0">
                          <a:effectLst/>
                          <a:latin typeface="Arial" pitchFamily="34" charset="0"/>
                          <a:cs typeface="Arial" pitchFamily="34" charset="0"/>
                        </a:rPr>
                        <a:t>Pachira aquática </a:t>
                      </a:r>
                    </a:p>
                    <a:p>
                      <a:pPr algn="ctr">
                        <a:lnSpc>
                          <a:spcPct val="150000"/>
                        </a:lnSpc>
                        <a:spcAft>
                          <a:spcPts val="0"/>
                        </a:spcAft>
                      </a:pPr>
                      <a:r>
                        <a:rPr lang="pt-BR" sz="1200" dirty="0">
                          <a:effectLst/>
                          <a:latin typeface="Arial" pitchFamily="34" charset="0"/>
                          <a:cs typeface="Arial" pitchFamily="34" charset="0"/>
                        </a:rPr>
                        <a:t>MAMORANA</a:t>
                      </a:r>
                      <a:endParaRPr lang="pt-BR" sz="1200" dirty="0">
                        <a:effectLst/>
                        <a:latin typeface="Arial" pitchFamily="34" charset="0"/>
                        <a:ea typeface="Times New Roman"/>
                        <a:cs typeface="Arial" pitchFamily="34" charset="0"/>
                      </a:endParaRPr>
                    </a:p>
                  </a:txBody>
                  <a:tcPr marL="65270" marR="65270" marT="0" marB="0"/>
                </a:tc>
              </a:tr>
              <a:tr h="1301462">
                <a:tc>
                  <a:txBody>
                    <a:bodyPr/>
                    <a:lstStyle/>
                    <a:p>
                      <a:pPr algn="just">
                        <a:lnSpc>
                          <a:spcPct val="150000"/>
                        </a:lnSpc>
                        <a:spcAft>
                          <a:spcPts val="0"/>
                        </a:spcAft>
                      </a:pPr>
                      <a:r>
                        <a:rPr lang="pt-BR" sz="1200">
                          <a:effectLst/>
                        </a:rPr>
                        <a:t> </a:t>
                      </a:r>
                      <a:endParaRPr lang="pt-BR" sz="1200">
                        <a:effectLst/>
                        <a:latin typeface="Times New Roman"/>
                        <a:ea typeface="Times New Roman"/>
                        <a:cs typeface="Times New Roman"/>
                      </a:endParaRPr>
                    </a:p>
                  </a:txBody>
                  <a:tcPr marL="65270" marR="65270" marT="0" marB="0"/>
                </a:tc>
                <a:tc>
                  <a:txBody>
                    <a:bodyPr/>
                    <a:lstStyle/>
                    <a:p>
                      <a:pPr algn="ctr">
                        <a:lnSpc>
                          <a:spcPct val="150000"/>
                        </a:lnSpc>
                        <a:spcAft>
                          <a:spcPts val="0"/>
                        </a:spcAft>
                      </a:pPr>
                      <a:r>
                        <a:rPr lang="pt-BR" sz="1200" dirty="0">
                          <a:effectLst/>
                          <a:latin typeface="Arial" pitchFamily="34" charset="0"/>
                          <a:cs typeface="Arial" pitchFamily="34" charset="0"/>
                        </a:rPr>
                        <a:t>  </a:t>
                      </a:r>
                    </a:p>
                    <a:p>
                      <a:pPr algn="ctr">
                        <a:lnSpc>
                          <a:spcPct val="150000"/>
                        </a:lnSpc>
                        <a:spcAft>
                          <a:spcPts val="0"/>
                        </a:spcAft>
                      </a:pPr>
                      <a:r>
                        <a:rPr lang="pt-BR" sz="1200" dirty="0">
                          <a:effectLst/>
                          <a:latin typeface="Arial" pitchFamily="34" charset="0"/>
                          <a:cs typeface="Arial" pitchFamily="34" charset="0"/>
                        </a:rPr>
                        <a:t>Paspalum notatum</a:t>
                      </a:r>
                    </a:p>
                    <a:p>
                      <a:pPr algn="ctr">
                        <a:lnSpc>
                          <a:spcPct val="150000"/>
                        </a:lnSpc>
                        <a:spcAft>
                          <a:spcPts val="0"/>
                        </a:spcAft>
                      </a:pPr>
                      <a:r>
                        <a:rPr lang="pt-BR" sz="1200" dirty="0">
                          <a:effectLst/>
                          <a:latin typeface="Arial" pitchFamily="34" charset="0"/>
                          <a:cs typeface="Arial" pitchFamily="34" charset="0"/>
                        </a:rPr>
                        <a:t>GRAMA- BATATAIS</a:t>
                      </a:r>
                      <a:endParaRPr lang="pt-BR" sz="1200" dirty="0">
                        <a:effectLst/>
                        <a:latin typeface="Arial" pitchFamily="34" charset="0"/>
                        <a:ea typeface="Times New Roman"/>
                        <a:cs typeface="Arial" pitchFamily="34" charset="0"/>
                      </a:endParaRPr>
                    </a:p>
                  </a:txBody>
                  <a:tcPr marL="65270" marR="65270" marT="0" marB="0"/>
                </a:tc>
              </a:tr>
            </a:tbl>
          </a:graphicData>
        </a:graphic>
      </p:graphicFrame>
      <p:pic>
        <p:nvPicPr>
          <p:cNvPr id="18436" name="Imagem 85" descr="Descrição: C:\Users\cliente\Documents\Bluetooth Folder\euterpe_olerac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356" y="568059"/>
            <a:ext cx="1940232" cy="1451875"/>
          </a:xfrm>
          <a:prstGeom prst="rect">
            <a:avLst/>
          </a:prstGeom>
          <a:noFill/>
          <a:extLst>
            <a:ext uri="{909E8E84-426E-40DD-AFC4-6F175D3DCCD1}">
              <a14:hiddenFill xmlns:a14="http://schemas.microsoft.com/office/drawing/2010/main">
                <a:solidFill>
                  <a:srgbClr val="FFFFFF"/>
                </a:solidFill>
              </a14:hiddenFill>
            </a:ext>
          </a:extLst>
        </p:spPr>
      </p:pic>
      <p:pic>
        <p:nvPicPr>
          <p:cNvPr id="18435" name="Imagem 86" descr="Descrição: C:\Users\cliente\Documents\Bluetooth Folder\images (14).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6855" y="2215898"/>
            <a:ext cx="1070414" cy="142982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Imagem 87" descr="Descrição: C:\Users\cliente\Documents\Bluetooth Folder\images (16).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4344" y="3848208"/>
            <a:ext cx="1575238" cy="1407213"/>
          </a:xfrm>
          <a:prstGeom prst="rect">
            <a:avLst/>
          </a:prstGeom>
          <a:noFill/>
          <a:extLst>
            <a:ext uri="{909E8E84-426E-40DD-AFC4-6F175D3DCCD1}">
              <a14:hiddenFill xmlns:a14="http://schemas.microsoft.com/office/drawing/2010/main">
                <a:solidFill>
                  <a:srgbClr val="FFFFFF"/>
                </a:solidFill>
              </a14:hiddenFill>
            </a:ext>
          </a:extLst>
        </p:spPr>
      </p:pic>
      <p:pic>
        <p:nvPicPr>
          <p:cNvPr id="18433" name="Imagem 88" descr="Descrição: C:\Users\cliente\Documents\Bluetooth Folder\images (17).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1357" y="5473140"/>
            <a:ext cx="1819181" cy="1073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0454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355836" y="205506"/>
            <a:ext cx="9285888" cy="6463308"/>
          </a:xfrm>
          <a:prstGeom prst="rect">
            <a:avLst/>
          </a:prstGeom>
        </p:spPr>
        <p:txBody>
          <a:bodyPr wrap="square">
            <a:spAutoFit/>
          </a:bodyPr>
          <a:lstStyle/>
          <a:p>
            <a:endParaRPr lang="pt-BR" dirty="0"/>
          </a:p>
          <a:p>
            <a:r>
              <a:rPr lang="pt-BR" b="1" cap="all" dirty="0"/>
              <a:t> </a:t>
            </a:r>
            <a:endParaRPr lang="pt-BR" dirty="0"/>
          </a:p>
          <a:p>
            <a:pPr algn="just">
              <a:lnSpc>
                <a:spcPct val="150000"/>
              </a:lnSpc>
            </a:pPr>
            <a:r>
              <a:rPr lang="pt-BR" dirty="0">
                <a:latin typeface="Arial" pitchFamily="34" charset="0"/>
                <a:cs typeface="Arial" pitchFamily="34" charset="0"/>
              </a:rPr>
              <a:t>O presente trabalho consistiu na busca de uma alternativa estratégica para a revitalização de um espaço urbano ocioso do antigo Matadouro Municipal da Fazendinha. Devido ao cenário de abandono, o espaço sofre diversas problemáticas, que causam transtornos para a população que vive no entorno.</a:t>
            </a:r>
          </a:p>
          <a:p>
            <a:pPr algn="just">
              <a:lnSpc>
                <a:spcPct val="150000"/>
              </a:lnSpc>
            </a:pPr>
            <a:r>
              <a:rPr lang="pt-BR" dirty="0">
                <a:latin typeface="Arial" pitchFamily="34" charset="0"/>
                <a:cs typeface="Arial" pitchFamily="34" charset="0"/>
              </a:rPr>
              <a:t>Entendendo a necessidade de uma intervenção que estimule às dinâmicas econômicas, sociais e culturais que atendam as especificidades da região, a proposta do Complexo Paxicú foi idealizada. </a:t>
            </a:r>
          </a:p>
          <a:p>
            <a:pPr algn="just">
              <a:lnSpc>
                <a:spcPct val="150000"/>
              </a:lnSpc>
            </a:pPr>
            <a:r>
              <a:rPr lang="pt-BR" dirty="0">
                <a:latin typeface="Arial" pitchFamily="34" charset="0"/>
                <a:cs typeface="Arial" pitchFamily="34" charset="0"/>
              </a:rPr>
              <a:t>A Proposta do Complexo Paxicú, além de trazer para população uma opção de Lazer, ela também estimulara a geração de emprego e renda, e beneficiara os produtores de Hortaliças, pescado e artesanato que são da própria comunidade do Distrito da Fazendinha. O Complexo Paxicú visa acolher a cultura da própria comunidade, para que os usuários se sintam pertencentes ao local.</a:t>
            </a:r>
          </a:p>
          <a:p>
            <a:pPr algn="just">
              <a:lnSpc>
                <a:spcPct val="150000"/>
              </a:lnSpc>
            </a:pPr>
            <a:r>
              <a:rPr lang="pt-BR" dirty="0">
                <a:latin typeface="Arial" pitchFamily="34" charset="0"/>
                <a:cs typeface="Arial" pitchFamily="34" charset="0"/>
              </a:rPr>
              <a:t>Por fim, com este trabalho espera-se contribuir para as questões da importância da revitalizar espaços urbanos que possibilite a melhora na qualidade de vida das pessoas.</a:t>
            </a:r>
          </a:p>
        </p:txBody>
      </p:sp>
      <p:sp>
        <p:nvSpPr>
          <p:cNvPr id="5" name="Elipse 4"/>
          <p:cNvSpPr/>
          <p:nvPr/>
        </p:nvSpPr>
        <p:spPr>
          <a:xfrm>
            <a:off x="4327635" y="205506"/>
            <a:ext cx="2656489" cy="489466"/>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latin typeface="Arial" pitchFamily="34" charset="0"/>
                <a:cs typeface="Arial" pitchFamily="34" charset="0"/>
              </a:rPr>
              <a:t>CONCLUSÃO</a:t>
            </a:r>
            <a:endParaRPr lang="pt-BR"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766290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160986" y="205506"/>
            <a:ext cx="5667704" cy="489466"/>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smtClean="0">
                <a:solidFill>
                  <a:schemeClr val="tx1"/>
                </a:solidFill>
                <a:latin typeface="Arial" pitchFamily="34" charset="0"/>
                <a:cs typeface="Arial" pitchFamily="34" charset="0"/>
              </a:rPr>
              <a:t>REFERÊNCIAS BIBLIOGRÁFICAS</a:t>
            </a:r>
            <a:endParaRPr lang="pt-BR" b="1" dirty="0">
              <a:solidFill>
                <a:schemeClr val="tx1"/>
              </a:solidFill>
              <a:latin typeface="Arial" pitchFamily="34" charset="0"/>
              <a:cs typeface="Arial" pitchFamily="34" charset="0"/>
            </a:endParaRPr>
          </a:p>
        </p:txBody>
      </p:sp>
      <p:sp>
        <p:nvSpPr>
          <p:cNvPr id="5" name="Retângulo 4"/>
          <p:cNvSpPr/>
          <p:nvPr/>
        </p:nvSpPr>
        <p:spPr>
          <a:xfrm>
            <a:off x="1450428" y="839321"/>
            <a:ext cx="9837681" cy="5878532"/>
          </a:xfrm>
          <a:prstGeom prst="rect">
            <a:avLst/>
          </a:prstGeom>
        </p:spPr>
        <p:txBody>
          <a:bodyPr wrap="square">
            <a:spAutoFit/>
          </a:bodyPr>
          <a:lstStyle/>
          <a:p>
            <a:r>
              <a:rPr lang="pt-BR" sz="1400" dirty="0">
                <a:latin typeface="Arial" pitchFamily="34" charset="0"/>
                <a:cs typeface="Arial" pitchFamily="34" charset="0"/>
              </a:rPr>
              <a:t>BOECHAT, Patrícia Tereza Vaz; SANTOS, Jaqueline Lima dos. </a:t>
            </a:r>
            <a:r>
              <a:rPr lang="pt-BR" sz="1400" b="1" dirty="0">
                <a:latin typeface="Arial" pitchFamily="34" charset="0"/>
                <a:cs typeface="Arial" pitchFamily="34" charset="0"/>
              </a:rPr>
              <a:t>FEIRAS LIVRES: DINÂMICAS ESPACIAIS E RELAÇÕES IDENTITÁRIAS. </a:t>
            </a:r>
            <a:r>
              <a:rPr lang="pt-BR" sz="1400" dirty="0">
                <a:latin typeface="Arial" pitchFamily="34" charset="0"/>
                <a:cs typeface="Arial" pitchFamily="34" charset="0"/>
              </a:rPr>
              <a:t>Bahia.</a:t>
            </a:r>
            <a:r>
              <a:rPr lang="pt-BR" sz="1400" b="1" dirty="0">
                <a:latin typeface="Arial" pitchFamily="34" charset="0"/>
                <a:cs typeface="Arial" pitchFamily="34" charset="0"/>
              </a:rPr>
              <a:t> </a:t>
            </a:r>
            <a:r>
              <a:rPr lang="pt-BR" sz="1400" dirty="0">
                <a:latin typeface="Arial" pitchFamily="34" charset="0"/>
                <a:cs typeface="Arial" pitchFamily="34" charset="0"/>
              </a:rPr>
              <a:t>Disponível em: </a:t>
            </a:r>
            <a:r>
              <a:rPr lang="pt-BR" sz="1400" u="sng" dirty="0">
                <a:latin typeface="Arial" pitchFamily="34" charset="0"/>
                <a:cs typeface="Arial" pitchFamily="34" charset="0"/>
                <a:hlinkClick r:id="rId2"/>
              </a:rPr>
              <a:t>http://www.uesb.br/eventos/ebg/anais/2p.pdf</a:t>
            </a:r>
            <a:r>
              <a:rPr lang="pt-BR" sz="1400" dirty="0">
                <a:latin typeface="Arial" pitchFamily="34" charset="0"/>
                <a:cs typeface="Arial" pitchFamily="34" charset="0"/>
              </a:rPr>
              <a:t>.  Acesso em: 8 de junho de 2017.</a:t>
            </a:r>
          </a:p>
          <a:p>
            <a:r>
              <a:rPr lang="pt-BR" sz="1400" dirty="0">
                <a:latin typeface="Arial" pitchFamily="34" charset="0"/>
                <a:cs typeface="Arial" pitchFamily="34" charset="0"/>
              </a:rPr>
              <a:t> </a:t>
            </a:r>
          </a:p>
          <a:p>
            <a:r>
              <a:rPr lang="pt-BR" sz="1400" dirty="0">
                <a:latin typeface="Arial" pitchFamily="34" charset="0"/>
                <a:cs typeface="Arial" pitchFamily="34" charset="0"/>
              </a:rPr>
              <a:t>BORDE,  Andréa.  </a:t>
            </a:r>
            <a:r>
              <a:rPr lang="pt-BR" sz="1400" b="1" dirty="0">
                <a:latin typeface="Arial" pitchFamily="34" charset="0"/>
                <a:cs typeface="Arial" pitchFamily="34" charset="0"/>
              </a:rPr>
              <a:t>Vazios  urbanos:  perspectivas  contemporâneas.</a:t>
            </a:r>
            <a:r>
              <a:rPr lang="pt-BR" sz="1400" dirty="0">
                <a:latin typeface="Arial" pitchFamily="34" charset="0"/>
                <a:cs typeface="Arial" pitchFamily="34" charset="0"/>
              </a:rPr>
              <a:t>  Tese  de </a:t>
            </a:r>
          </a:p>
          <a:p>
            <a:r>
              <a:rPr lang="pt-BR" sz="1400" dirty="0">
                <a:latin typeface="Arial" pitchFamily="34" charset="0"/>
                <a:cs typeface="Arial" pitchFamily="34" charset="0"/>
              </a:rPr>
              <a:t>Doutorado (Programa de Pós-Graduação em Urbanismo). Rio de Janeiro: Centro </a:t>
            </a:r>
          </a:p>
          <a:p>
            <a:r>
              <a:rPr lang="pt-BR" sz="1400" dirty="0">
                <a:latin typeface="Arial" pitchFamily="34" charset="0"/>
                <a:cs typeface="Arial" pitchFamily="34" charset="0"/>
              </a:rPr>
              <a:t>de Letras e Artes/Universidade Federal do Rio de Janeiro, 2006.</a:t>
            </a:r>
          </a:p>
          <a:p>
            <a:r>
              <a:rPr lang="pt-BR" sz="1400" dirty="0">
                <a:latin typeface="Arial" pitchFamily="34" charset="0"/>
                <a:cs typeface="Arial" pitchFamily="34" charset="0"/>
              </a:rPr>
              <a:t> </a:t>
            </a:r>
          </a:p>
          <a:p>
            <a:r>
              <a:rPr lang="pt-BR" sz="1400" cap="all" dirty="0">
                <a:latin typeface="Arial" pitchFamily="34" charset="0"/>
                <a:cs typeface="Arial" pitchFamily="34" charset="0"/>
              </a:rPr>
              <a:t>BORDE </a:t>
            </a:r>
            <a:r>
              <a:rPr lang="pt-BR" sz="1400" dirty="0">
                <a:latin typeface="Arial" pitchFamily="34" charset="0"/>
                <a:cs typeface="Arial" pitchFamily="34" charset="0"/>
              </a:rPr>
              <a:t>Andrea de Lacerda Pessôa.  </a:t>
            </a:r>
            <a:r>
              <a:rPr lang="pt-BR" sz="1400" b="1" dirty="0">
                <a:latin typeface="Arial" pitchFamily="34" charset="0"/>
                <a:cs typeface="Arial" pitchFamily="34" charset="0"/>
              </a:rPr>
              <a:t>PERCORRENDO OS VAZIOS URBANOS</a:t>
            </a:r>
            <a:r>
              <a:rPr lang="pt-BR" sz="1400" dirty="0">
                <a:latin typeface="Arial" pitchFamily="34" charset="0"/>
                <a:cs typeface="Arial" pitchFamily="34" charset="0"/>
              </a:rPr>
              <a:t>. 2013. – x Encontro Nacional da ANPUR.</a:t>
            </a:r>
          </a:p>
          <a:p>
            <a:r>
              <a:rPr lang="pt-BR" sz="1400" dirty="0">
                <a:latin typeface="Arial" pitchFamily="34" charset="0"/>
                <a:cs typeface="Arial" pitchFamily="34" charset="0"/>
              </a:rPr>
              <a:t> </a:t>
            </a:r>
          </a:p>
          <a:p>
            <a:r>
              <a:rPr lang="pt-BR" sz="1400" dirty="0">
                <a:latin typeface="Arial" pitchFamily="34" charset="0"/>
                <a:cs typeface="Arial" pitchFamily="34" charset="0"/>
              </a:rPr>
              <a:t>CERTEAU, E. de. </a:t>
            </a:r>
            <a:r>
              <a:rPr lang="pt-BR" sz="1400" b="1" dirty="0">
                <a:latin typeface="Arial" pitchFamily="34" charset="0"/>
                <a:cs typeface="Arial" pitchFamily="34" charset="0"/>
              </a:rPr>
              <a:t>A INVENÇÃO DO COTIDIANO</a:t>
            </a:r>
            <a:r>
              <a:rPr lang="pt-BR" sz="1400" dirty="0">
                <a:latin typeface="Arial" pitchFamily="34" charset="0"/>
                <a:cs typeface="Arial" pitchFamily="34" charset="0"/>
              </a:rPr>
              <a:t>. Vol. I- artes de fazer, </a:t>
            </a:r>
            <a:r>
              <a:rPr lang="pt-BR" sz="1400" dirty="0" err="1">
                <a:latin typeface="Arial" pitchFamily="34" charset="0"/>
                <a:cs typeface="Arial" pitchFamily="34" charset="0"/>
              </a:rPr>
              <a:t>cap.VII</a:t>
            </a:r>
            <a:r>
              <a:rPr lang="pt-BR" sz="1400" dirty="0">
                <a:latin typeface="Arial" pitchFamily="34" charset="0"/>
                <a:cs typeface="Arial" pitchFamily="34" charset="0"/>
              </a:rPr>
              <a:t> e IX. Petrópolis: Vozes, 1995. </a:t>
            </a:r>
          </a:p>
          <a:p>
            <a:r>
              <a:rPr lang="pt-BR" sz="1400" dirty="0">
                <a:latin typeface="Arial" pitchFamily="34" charset="0"/>
                <a:cs typeface="Arial" pitchFamily="34" charset="0"/>
              </a:rPr>
              <a:t> </a:t>
            </a:r>
          </a:p>
          <a:p>
            <a:r>
              <a:rPr lang="pt-BR" sz="1400" cap="all" dirty="0">
                <a:latin typeface="Arial" pitchFamily="34" charset="0"/>
                <a:cs typeface="Arial" pitchFamily="34" charset="0"/>
              </a:rPr>
              <a:t>CORRÊA, </a:t>
            </a:r>
            <a:r>
              <a:rPr lang="pt-BR" sz="1400" dirty="0">
                <a:latin typeface="Arial" pitchFamily="34" charset="0"/>
                <a:cs typeface="Arial" pitchFamily="34" charset="0"/>
              </a:rPr>
              <a:t>Roberto Lobato. </a:t>
            </a:r>
            <a:r>
              <a:rPr lang="pt-BR" sz="1400" b="1" dirty="0">
                <a:latin typeface="Arial" pitchFamily="34" charset="0"/>
                <a:cs typeface="Arial" pitchFamily="34" charset="0"/>
              </a:rPr>
              <a:t>O ESPAÇO URBANO. </a:t>
            </a:r>
            <a:r>
              <a:rPr lang="pt-BR" sz="1400" dirty="0">
                <a:latin typeface="Arial" pitchFamily="34" charset="0"/>
                <a:cs typeface="Arial" pitchFamily="34" charset="0"/>
              </a:rPr>
              <a:t>São Paulo: Ática S.A, 1989</a:t>
            </a:r>
            <a:r>
              <a:rPr lang="pt-BR" sz="1400" dirty="0" smtClean="0">
                <a:latin typeface="Arial" pitchFamily="34" charset="0"/>
                <a:cs typeface="Arial" pitchFamily="34" charset="0"/>
              </a:rPr>
              <a:t>.</a:t>
            </a:r>
          </a:p>
          <a:p>
            <a:endParaRPr lang="pt-BR" sz="1400" dirty="0">
              <a:latin typeface="Arial" pitchFamily="34" charset="0"/>
              <a:cs typeface="Arial" pitchFamily="34" charset="0"/>
            </a:endParaRPr>
          </a:p>
          <a:p>
            <a:r>
              <a:rPr lang="pt-BR" sz="1200" dirty="0">
                <a:latin typeface="Arial" pitchFamily="34" charset="0"/>
                <a:cs typeface="Arial" pitchFamily="34" charset="0"/>
              </a:rPr>
              <a:t>COSTA, M. </a:t>
            </a:r>
            <a:r>
              <a:rPr lang="pt-BR" sz="1200" b="1" dirty="0">
                <a:latin typeface="Arial" pitchFamily="34" charset="0"/>
                <a:cs typeface="Arial" pitchFamily="34" charset="0"/>
              </a:rPr>
              <a:t>FEIRAS E OUTROS DIVERTIMENTOS POPULARES DA LISBOA. LISBOA</a:t>
            </a:r>
            <a:r>
              <a:rPr lang="pt-BR" sz="1200" dirty="0">
                <a:latin typeface="Arial" pitchFamily="34" charset="0"/>
                <a:cs typeface="Arial" pitchFamily="34" charset="0"/>
              </a:rPr>
              <a:t>. Oficina gráfica do C.M.L., 1950. </a:t>
            </a:r>
          </a:p>
          <a:p>
            <a:r>
              <a:rPr lang="pt-BR" sz="1200" dirty="0">
                <a:latin typeface="Arial" pitchFamily="34" charset="0"/>
                <a:cs typeface="Arial" pitchFamily="34" charset="0"/>
              </a:rPr>
              <a:t> </a:t>
            </a:r>
          </a:p>
          <a:p>
            <a:r>
              <a:rPr lang="pt-BR" sz="1200" dirty="0">
                <a:latin typeface="Arial" pitchFamily="34" charset="0"/>
                <a:cs typeface="Arial" pitchFamily="34" charset="0"/>
              </a:rPr>
              <a:t>COUTO, Perla do; MARTINS, Solismar Fraga. </a:t>
            </a:r>
            <a:r>
              <a:rPr lang="pt-BR" sz="1200" b="1" dirty="0">
                <a:latin typeface="Arial" pitchFamily="34" charset="0"/>
                <a:cs typeface="Arial" pitchFamily="34" charset="0"/>
              </a:rPr>
              <a:t>REVITALIZAÇÃO URBANA COMO PRODUTO DE APROPRIAÇÃO DO ESPAÇO PÚBLICO. </a:t>
            </a:r>
            <a:r>
              <a:rPr lang="pt-BR" sz="1200" dirty="0">
                <a:latin typeface="Arial" pitchFamily="34" charset="0"/>
                <a:cs typeface="Arial" pitchFamily="34" charset="0"/>
              </a:rPr>
              <a:t>Rio Grande do sul, 2013.</a:t>
            </a:r>
            <a:r>
              <a:rPr lang="pt-BR" sz="1200" b="1" dirty="0">
                <a:latin typeface="Arial" pitchFamily="34" charset="0"/>
                <a:cs typeface="Arial" pitchFamily="34" charset="0"/>
              </a:rPr>
              <a:t> </a:t>
            </a:r>
            <a:r>
              <a:rPr lang="pt-BR" sz="1200" dirty="0">
                <a:latin typeface="Arial" pitchFamily="34" charset="0"/>
                <a:cs typeface="Arial" pitchFamily="34" charset="0"/>
              </a:rPr>
              <a:t>Disponível em: </a:t>
            </a:r>
            <a:r>
              <a:rPr lang="pt-BR" sz="1200" u="sng" dirty="0">
                <a:latin typeface="Arial" pitchFamily="34" charset="0"/>
                <a:cs typeface="Arial" pitchFamily="34" charset="0"/>
              </a:rPr>
              <a:t>http://</a:t>
            </a:r>
            <a:r>
              <a:rPr lang="pt-BR" sz="1200" u="sng" dirty="0" smtClean="0">
                <a:latin typeface="Arial" pitchFamily="34" charset="0"/>
                <a:cs typeface="Arial" pitchFamily="34" charset="0"/>
              </a:rPr>
              <a:t>www.fecilcam.br/anais/ii_seurb/documentos/couto-perla-do.pdf</a:t>
            </a:r>
            <a:r>
              <a:rPr lang="pt-BR" sz="1200" dirty="0">
                <a:latin typeface="Arial" pitchFamily="34" charset="0"/>
                <a:cs typeface="Arial" pitchFamily="34" charset="0"/>
              </a:rPr>
              <a:t>.</a:t>
            </a:r>
            <a:r>
              <a:rPr lang="pt-BR" sz="1200" dirty="0" smtClean="0">
                <a:latin typeface="Arial" pitchFamily="34" charset="0"/>
                <a:cs typeface="Arial" pitchFamily="34" charset="0"/>
              </a:rPr>
              <a:t> </a:t>
            </a:r>
            <a:r>
              <a:rPr lang="pt-BR" sz="1200" dirty="0">
                <a:latin typeface="Arial" pitchFamily="34" charset="0"/>
                <a:cs typeface="Arial" pitchFamily="34" charset="0"/>
              </a:rPr>
              <a:t>Acesso em: 8 de junho de 2017.</a:t>
            </a:r>
          </a:p>
          <a:p>
            <a:r>
              <a:rPr lang="pt-BR" sz="1200" cap="all" dirty="0">
                <a:latin typeface="Arial" pitchFamily="34" charset="0"/>
                <a:cs typeface="Arial" pitchFamily="34" charset="0"/>
              </a:rPr>
              <a:t> </a:t>
            </a:r>
            <a:endParaRPr lang="pt-BR" sz="1200" dirty="0">
              <a:latin typeface="Arial" pitchFamily="34" charset="0"/>
              <a:cs typeface="Arial" pitchFamily="34" charset="0"/>
            </a:endParaRPr>
          </a:p>
          <a:p>
            <a:r>
              <a:rPr lang="pt-BR" sz="1200" dirty="0">
                <a:latin typeface="Arial" pitchFamily="34" charset="0"/>
                <a:cs typeface="Arial" pitchFamily="34" charset="0"/>
              </a:rPr>
              <a:t>DARODA, Raquel Ferreira. </a:t>
            </a:r>
            <a:r>
              <a:rPr lang="pt-BR" sz="1200" b="1" dirty="0">
                <a:latin typeface="Arial" pitchFamily="34" charset="0"/>
                <a:cs typeface="Arial" pitchFamily="34" charset="0"/>
              </a:rPr>
              <a:t>AS NOVAS TECNOLOGIAS E O ESPAÇO PÚBLICO DA CIDADE CONTEMPORÂNEA</a:t>
            </a:r>
            <a:r>
              <a:rPr lang="pt-BR" sz="1200" dirty="0">
                <a:latin typeface="Arial" pitchFamily="34" charset="0"/>
                <a:cs typeface="Arial" pitchFamily="34" charset="0"/>
              </a:rPr>
              <a:t>. Porto Alegre, 2012. Disponível em: </a:t>
            </a:r>
            <a:r>
              <a:rPr lang="pt-BR" sz="1200" u="sng" dirty="0">
                <a:latin typeface="Arial" pitchFamily="34" charset="0"/>
                <a:cs typeface="Arial" pitchFamily="34" charset="0"/>
              </a:rPr>
              <a:t>http://</a:t>
            </a:r>
            <a:r>
              <a:rPr lang="pt-BR" sz="1200" u="sng" dirty="0" smtClean="0">
                <a:latin typeface="Arial" pitchFamily="34" charset="0"/>
                <a:cs typeface="Arial" pitchFamily="34" charset="0"/>
              </a:rPr>
              <a:t>www.ufrgs.br/propur/teses_dissertacoes/Raquel_daroda.pdf</a:t>
            </a:r>
            <a:r>
              <a:rPr lang="pt-BR" sz="1200" dirty="0">
                <a:latin typeface="Arial" pitchFamily="34" charset="0"/>
                <a:cs typeface="Arial" pitchFamily="34" charset="0"/>
              </a:rPr>
              <a:t>.</a:t>
            </a:r>
            <a:r>
              <a:rPr lang="pt-BR" sz="1200" dirty="0" smtClean="0">
                <a:latin typeface="Arial" pitchFamily="34" charset="0"/>
                <a:cs typeface="Arial" pitchFamily="34" charset="0"/>
              </a:rPr>
              <a:t> </a:t>
            </a:r>
            <a:r>
              <a:rPr lang="pt-BR" sz="1200" dirty="0">
                <a:latin typeface="Arial" pitchFamily="34" charset="0"/>
                <a:cs typeface="Arial" pitchFamily="34" charset="0"/>
              </a:rPr>
              <a:t>Acesso em: 03 de junho de 2017.</a:t>
            </a:r>
          </a:p>
          <a:p>
            <a:r>
              <a:rPr lang="pt-BR" sz="1200" dirty="0">
                <a:latin typeface="Arial" pitchFamily="34" charset="0"/>
                <a:cs typeface="Arial" pitchFamily="34" charset="0"/>
              </a:rPr>
              <a:t> </a:t>
            </a:r>
          </a:p>
          <a:p>
            <a:r>
              <a:rPr lang="pt-BR" sz="1200" dirty="0">
                <a:latin typeface="Arial" pitchFamily="34" charset="0"/>
                <a:cs typeface="Arial" pitchFamily="34" charset="0"/>
              </a:rPr>
              <a:t>DITTMAR, Adriana c. c. </a:t>
            </a:r>
            <a:r>
              <a:rPr lang="pt-BR" sz="1200" b="1" dirty="0">
                <a:latin typeface="Arial" pitchFamily="34" charset="0"/>
                <a:cs typeface="Arial" pitchFamily="34" charset="0"/>
              </a:rPr>
              <a:t>PAISAGEM E MORFOLOGIA DEVAZIOS URBANOS:</a:t>
            </a:r>
            <a:r>
              <a:rPr lang="pt-BR" sz="1200" dirty="0">
                <a:latin typeface="Arial" pitchFamily="34" charset="0"/>
                <a:cs typeface="Arial" pitchFamily="34" charset="0"/>
              </a:rPr>
              <a:t>  ANÁLISE  DA TRANSFORMAÇÃO  DOS  ESPAÇOS  RESIDUAIS  E  REMANESCENTES  URBANOS  FERRO VIÁRIOS  EM CURITIBA.  –  PR.  2006.  Dissertação (Mestrado) –Centro de ciências exatas e tecnologia, pontifícia Universidade Católica, Curitiba.</a:t>
            </a:r>
          </a:p>
          <a:p>
            <a:r>
              <a:rPr lang="pt-BR" sz="1200" dirty="0">
                <a:latin typeface="Arial" pitchFamily="34" charset="0"/>
                <a:cs typeface="Arial" pitchFamily="34" charset="0"/>
              </a:rPr>
              <a:t> </a:t>
            </a:r>
          </a:p>
          <a:p>
            <a:r>
              <a:rPr lang="pt-BR" sz="1200" dirty="0">
                <a:latin typeface="Arial" pitchFamily="34" charset="0"/>
                <a:cs typeface="Arial" pitchFamily="34" charset="0"/>
              </a:rPr>
              <a:t>FERRARI, Celson. </a:t>
            </a:r>
            <a:r>
              <a:rPr lang="pt-BR" sz="1200" b="1" dirty="0">
                <a:latin typeface="Arial" pitchFamily="34" charset="0"/>
                <a:cs typeface="Arial" pitchFamily="34" charset="0"/>
              </a:rPr>
              <a:t>DICIONÁRIO DE URBANISMO</a:t>
            </a:r>
            <a:r>
              <a:rPr lang="pt-BR" sz="1200" dirty="0">
                <a:latin typeface="Arial" pitchFamily="34" charset="0"/>
                <a:cs typeface="Arial" pitchFamily="34" charset="0"/>
              </a:rPr>
              <a:t>. 1ª ED. São Paulo: </a:t>
            </a:r>
            <a:r>
              <a:rPr lang="pt-BR" sz="1200" dirty="0" err="1">
                <a:latin typeface="Arial" pitchFamily="34" charset="0"/>
                <a:cs typeface="Arial" pitchFamily="34" charset="0"/>
              </a:rPr>
              <a:t>Disal</a:t>
            </a:r>
            <a:r>
              <a:rPr lang="pt-BR" sz="1200" dirty="0">
                <a:latin typeface="Arial" pitchFamily="34" charset="0"/>
                <a:cs typeface="Arial" pitchFamily="34" charset="0"/>
              </a:rPr>
              <a:t>, 2004. </a:t>
            </a:r>
          </a:p>
          <a:p>
            <a:r>
              <a:rPr lang="pt-BR" sz="1200" dirty="0">
                <a:latin typeface="Arial" pitchFamily="34" charset="0"/>
                <a:cs typeface="Arial" pitchFamily="34" charset="0"/>
              </a:rPr>
              <a:t> </a:t>
            </a:r>
          </a:p>
          <a:p>
            <a:r>
              <a:rPr lang="pt-BR" sz="1200" dirty="0">
                <a:latin typeface="Arial" pitchFamily="34" charset="0"/>
                <a:cs typeface="Arial" pitchFamily="34" charset="0"/>
              </a:rPr>
              <a:t>FERREIRA et al. </a:t>
            </a:r>
            <a:r>
              <a:rPr lang="pt-BR" sz="1200" b="1" dirty="0">
                <a:latin typeface="Arial" pitchFamily="34" charset="0"/>
                <a:cs typeface="Arial" pitchFamily="34" charset="0"/>
              </a:rPr>
              <a:t>ANÁLISE SOCIOAMBIENTAL DA FEIRA LIVRE DE BRAGANÇA/PA. </a:t>
            </a:r>
            <a:r>
              <a:rPr lang="en-US" sz="1200" dirty="0" err="1">
                <a:latin typeface="Arial" pitchFamily="34" charset="0"/>
                <a:cs typeface="Arial" pitchFamily="34" charset="0"/>
              </a:rPr>
              <a:t>Belém</a:t>
            </a:r>
            <a:r>
              <a:rPr lang="en-US" sz="1200" dirty="0">
                <a:latin typeface="Arial" pitchFamily="34" charset="0"/>
                <a:cs typeface="Arial" pitchFamily="34" charset="0"/>
              </a:rPr>
              <a:t>, 2014.</a:t>
            </a:r>
            <a:endParaRPr lang="pt-BR" sz="1200" dirty="0">
              <a:latin typeface="Arial" pitchFamily="34" charset="0"/>
              <a:cs typeface="Arial" pitchFamily="34" charset="0"/>
            </a:endParaRPr>
          </a:p>
        </p:txBody>
      </p:sp>
    </p:spTree>
    <p:extLst>
      <p:ext uri="{BB962C8B-B14F-4D97-AF65-F5344CB8AC3E}">
        <p14:creationId xmlns:p14="http://schemas.microsoft.com/office/powerpoint/2010/main" val="42939387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371600" y="663531"/>
            <a:ext cx="9285890" cy="2893100"/>
          </a:xfrm>
          <a:prstGeom prst="rect">
            <a:avLst/>
          </a:prstGeom>
        </p:spPr>
        <p:txBody>
          <a:bodyPr wrap="square">
            <a:spAutoFit/>
          </a:bodyPr>
          <a:lstStyle/>
          <a:p>
            <a:pPr algn="just"/>
            <a:r>
              <a:rPr lang="pt-BR" sz="1400" dirty="0"/>
              <a:t>TOSTES, Alberto José, </a:t>
            </a:r>
            <a:r>
              <a:rPr lang="pt-BR" sz="1400" b="1" dirty="0">
                <a:hlinkClick r:id="rId2"/>
              </a:rPr>
              <a:t>Balneário de Fazendinha: Área de desinteresse turístico</a:t>
            </a:r>
            <a:r>
              <a:rPr lang="pt-BR" sz="1400" dirty="0"/>
              <a:t>. 30 de janeiro de 2013. Disponível em: </a:t>
            </a:r>
            <a:r>
              <a:rPr lang="pt-BR" sz="1400" u="sng" dirty="0">
                <a:hlinkClick r:id="rId3"/>
              </a:rPr>
              <a:t>https://</a:t>
            </a:r>
            <a:r>
              <a:rPr lang="pt-BR" sz="1400" u="sng" dirty="0" smtClean="0">
                <a:hlinkClick r:id="rId3"/>
              </a:rPr>
              <a:t>josealbertostes.blogspot.com.br/2013/01/balneario-de-fazendinha-areade.htmL  Acesso</a:t>
            </a:r>
            <a:r>
              <a:rPr lang="pt-BR" sz="1400" dirty="0" smtClean="0"/>
              <a:t> </a:t>
            </a:r>
            <a:r>
              <a:rPr lang="pt-BR" sz="1400" dirty="0"/>
              <a:t>em 05-01-2018.</a:t>
            </a:r>
          </a:p>
          <a:p>
            <a:pPr algn="just"/>
            <a:r>
              <a:rPr lang="pt-BR" sz="1400" dirty="0"/>
              <a:t> </a:t>
            </a:r>
          </a:p>
          <a:p>
            <a:pPr algn="just"/>
            <a:r>
              <a:rPr lang="pt-BR" sz="1400" dirty="0"/>
              <a:t>TOSTES, Alberto José, </a:t>
            </a:r>
            <a:r>
              <a:rPr lang="pt-BR" sz="1400" b="1" u="sng" dirty="0">
                <a:hlinkClick r:id="rId4"/>
              </a:rPr>
              <a:t>Corredor Macapá via Fazendinha</a:t>
            </a:r>
            <a:r>
              <a:rPr lang="pt-BR" sz="1400" u="sng" dirty="0"/>
              <a:t>.13 de Janeiro de 2017. </a:t>
            </a:r>
            <a:r>
              <a:rPr lang="pt-BR" sz="1400" u="sng" dirty="0">
                <a:hlinkClick r:id="rId5"/>
              </a:rPr>
              <a:t>https://josealbertostes.blogspot.com.br/2017/01corredor-macapa-via </a:t>
            </a:r>
            <a:r>
              <a:rPr lang="pt-BR" sz="1400" u="sng" dirty="0" err="1">
                <a:hlinkClick r:id="rId5"/>
              </a:rPr>
              <a:t>fazendinha.thmlWm</a:t>
            </a:r>
            <a:r>
              <a:rPr lang="pt-BR" sz="1400" u="sng" dirty="0">
                <a:hlinkClick r:id="rId5"/>
              </a:rPr>
              <a:t>=1</a:t>
            </a:r>
            <a:r>
              <a:rPr lang="pt-BR" sz="1400" u="sng" dirty="0"/>
              <a:t>. Acesso em 05-01-2018.</a:t>
            </a:r>
            <a:endParaRPr lang="pt-BR" sz="1400" dirty="0"/>
          </a:p>
          <a:p>
            <a:pPr algn="just"/>
            <a:r>
              <a:rPr lang="pt-BR" sz="1400" dirty="0"/>
              <a:t> </a:t>
            </a:r>
          </a:p>
          <a:p>
            <a:pPr algn="just"/>
            <a:r>
              <a:rPr lang="pt-BR" sz="1400" dirty="0"/>
              <a:t>VARGAS, </a:t>
            </a:r>
            <a:r>
              <a:rPr lang="pt-BR" sz="1400" dirty="0" err="1"/>
              <a:t>Heliana</a:t>
            </a:r>
            <a:r>
              <a:rPr lang="pt-BR" sz="1400" dirty="0"/>
              <a:t> </a:t>
            </a:r>
            <a:r>
              <a:rPr lang="pt-BR" sz="1400" dirty="0" err="1"/>
              <a:t>Comin</a:t>
            </a:r>
            <a:r>
              <a:rPr lang="pt-BR" sz="1400" dirty="0"/>
              <a:t>. Espaço Terciário: o lugar, a arquitetura e a imagem do comércio. São Paulo: SENAC, 2001. 336 p.</a:t>
            </a:r>
          </a:p>
          <a:p>
            <a:pPr algn="just"/>
            <a:r>
              <a:rPr lang="pt-BR" sz="1400" dirty="0"/>
              <a:t> </a:t>
            </a:r>
          </a:p>
          <a:p>
            <a:pPr algn="just"/>
            <a:r>
              <a:rPr lang="pt-BR" sz="1400" dirty="0"/>
              <a:t>VAZ , Lilian </a:t>
            </a:r>
            <a:r>
              <a:rPr lang="pt-BR" sz="1400" dirty="0" err="1"/>
              <a:t>Fessler</a:t>
            </a:r>
            <a:r>
              <a:rPr lang="pt-BR" sz="1400" dirty="0"/>
              <a:t>; SILVEIRA , Carmen Beatriz. </a:t>
            </a:r>
            <a:r>
              <a:rPr lang="pt-BR" sz="1400" b="1" dirty="0"/>
              <a:t>ÁREAS CENTRAIS, PROJETOS URBANÍSTICOS E VAZIOS URBANOS</a:t>
            </a:r>
            <a:r>
              <a:rPr lang="pt-BR" sz="1400" dirty="0"/>
              <a:t>.  Revista Território. Rio de Janeiro, ano IV, n° 7. p. 51-66. jul./dez. 1999.</a:t>
            </a:r>
          </a:p>
          <a:p>
            <a:pPr algn="just"/>
            <a:r>
              <a:rPr lang="pt-BR" sz="1400" dirty="0"/>
              <a:t> </a:t>
            </a:r>
          </a:p>
          <a:p>
            <a:pPr algn="just"/>
            <a:r>
              <a:rPr lang="pt-BR" sz="1400" dirty="0"/>
              <a:t>VEIGA, Débora de Fatima Lima. </a:t>
            </a:r>
            <a:r>
              <a:rPr lang="pt-BR" sz="1400" b="1" dirty="0"/>
              <a:t>Os Mercados de Belém: um estudo sobre a presença da Arquitetura de Ferro.</a:t>
            </a:r>
            <a:r>
              <a:rPr lang="pt-BR" sz="1400" dirty="0"/>
              <a:t> São Paulo, 2007.160p.</a:t>
            </a:r>
          </a:p>
        </p:txBody>
      </p:sp>
    </p:spTree>
    <p:extLst>
      <p:ext uri="{BB962C8B-B14F-4D97-AF65-F5344CB8AC3E}">
        <p14:creationId xmlns:p14="http://schemas.microsoft.com/office/powerpoint/2010/main" val="374604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4554591" y="559591"/>
            <a:ext cx="2653929" cy="457754"/>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p:cNvSpPr/>
          <p:nvPr/>
        </p:nvSpPr>
        <p:spPr>
          <a:xfrm>
            <a:off x="4802168" y="559591"/>
            <a:ext cx="2249334" cy="457754"/>
          </a:xfrm>
          <a:prstGeom prst="rect">
            <a:avLst/>
          </a:prstGeom>
        </p:spPr>
        <p:txBody>
          <a:bodyPr wrap="none">
            <a:spAutoFit/>
          </a:bodyPr>
          <a:lstStyle/>
          <a:p>
            <a:pPr marL="342900" lvl="0" indent="-342900" algn="just">
              <a:lnSpc>
                <a:spcPct val="150000"/>
              </a:lnSpc>
              <a:spcAft>
                <a:spcPts val="0"/>
              </a:spcAft>
              <a:buFont typeface="Wingdings" panose="05000000000000000000" pitchFamily="2" charset="2"/>
              <a:buChar char="Ø"/>
              <a:tabLst>
                <a:tab pos="228600" algn="l"/>
                <a:tab pos="449580" algn="l"/>
              </a:tabLst>
            </a:pPr>
            <a:r>
              <a:rPr lang="pt-BR" b="1" kern="0" cap="all" dirty="0" smtClean="0">
                <a:latin typeface="Arial" panose="020B0604020202020204" pitchFamily="34" charset="0"/>
                <a:ea typeface="Times New Roman" panose="02020603050405020304" pitchFamily="18" charset="0"/>
              </a:rPr>
              <a:t>justificativa</a:t>
            </a:r>
            <a:endParaRPr lang="pt-BR" b="1" kern="0" cap="all" dirty="0">
              <a:effectLst/>
              <a:latin typeface="Times New Roman" panose="02020603050405020304" pitchFamily="18" charset="0"/>
              <a:ea typeface="Times New Roman" panose="02020603050405020304" pitchFamily="18" charset="0"/>
            </a:endParaRPr>
          </a:p>
        </p:txBody>
      </p:sp>
      <p:sp>
        <p:nvSpPr>
          <p:cNvPr id="6" name="Retângulo 5"/>
          <p:cNvSpPr/>
          <p:nvPr/>
        </p:nvSpPr>
        <p:spPr>
          <a:xfrm>
            <a:off x="794047" y="1439776"/>
            <a:ext cx="10494841" cy="3416320"/>
          </a:xfrm>
          <a:prstGeom prst="rect">
            <a:avLst/>
          </a:prstGeom>
        </p:spPr>
        <p:txBody>
          <a:bodyPr wrap="square">
            <a:spAutoFit/>
          </a:bodyPr>
          <a:lstStyle/>
          <a:p>
            <a:pPr algn="just">
              <a:lnSpc>
                <a:spcPct val="150000"/>
              </a:lnSpc>
            </a:pPr>
            <a:r>
              <a:rPr lang="pt-BR" dirty="0">
                <a:latin typeface="Arial" panose="020B0604020202020204" pitchFamily="34" charset="0"/>
                <a:ea typeface="Times New Roman" panose="02020603050405020304" pitchFamily="18" charset="0"/>
              </a:rPr>
              <a:t>Segundo Couto (2013)</a:t>
            </a:r>
            <a:r>
              <a:rPr lang="pt-BR" dirty="0">
                <a:latin typeface="Times New Roman" panose="02020603050405020304" pitchFamily="18" charset="0"/>
                <a:ea typeface="Times New Roman" panose="02020603050405020304" pitchFamily="18" charset="0"/>
              </a:rPr>
              <a:t>, o</a:t>
            </a:r>
            <a:r>
              <a:rPr lang="pt-BR" dirty="0">
                <a:latin typeface="Arial" panose="020B0604020202020204" pitchFamily="34" charset="0"/>
                <a:ea typeface="Times New Roman" panose="02020603050405020304" pitchFamily="18" charset="0"/>
              </a:rPr>
              <a:t>s estudos de revitalização surgem como ferramentas que permitem planejar de forma que tais locais possam ser reanimados com usos que atendam as necessidades tanto econômicas, estruturais para uso da sociedade quanto ao </a:t>
            </a:r>
            <a:r>
              <a:rPr lang="pt-BR" dirty="0" smtClean="0">
                <a:latin typeface="Arial" panose="020B0604020202020204" pitchFamily="34" charset="0"/>
                <a:ea typeface="Times New Roman" panose="02020603050405020304" pitchFamily="18" charset="0"/>
              </a:rPr>
              <a:t>turismo.</a:t>
            </a:r>
          </a:p>
          <a:p>
            <a:pPr algn="just">
              <a:lnSpc>
                <a:spcPct val="150000"/>
              </a:lnSpc>
            </a:pPr>
            <a:endParaRPr lang="pt-BR" dirty="0" smtClean="0">
              <a:latin typeface="Arial" panose="020B0604020202020204" pitchFamily="34" charset="0"/>
              <a:cs typeface="Arial" panose="020B0604020202020204" pitchFamily="34" charset="0"/>
            </a:endParaRPr>
          </a:p>
          <a:p>
            <a:pPr algn="just">
              <a:lnSpc>
                <a:spcPct val="150000"/>
              </a:lnSpc>
            </a:pPr>
            <a:r>
              <a:rPr lang="pt-BR" dirty="0" smtClean="0">
                <a:latin typeface="Arial" panose="020B0604020202020204" pitchFamily="34" charset="0"/>
                <a:cs typeface="Arial" panose="020B0604020202020204" pitchFamily="34" charset="0"/>
              </a:rPr>
              <a:t>Segundo </a:t>
            </a:r>
            <a:r>
              <a:rPr lang="pt-BR" dirty="0">
                <a:latin typeface="Arial" panose="020B0604020202020204" pitchFamily="34" charset="0"/>
                <a:cs typeface="Arial" panose="020B0604020202020204" pitchFamily="34" charset="0"/>
              </a:rPr>
              <a:t>Jacobs (2000) a vitalidade urbana produzida pelos mercados públicos é reconhecida pela concentração de atividades comerciais e pela convergência de indivíduos presentes nos lugares onde estes estão inseridos, qualificando os espaços públicos da cidade com a presença de pessoas em diferentes horários do dia.</a:t>
            </a:r>
          </a:p>
        </p:txBody>
      </p:sp>
    </p:spTree>
    <p:extLst>
      <p:ext uri="{BB962C8B-B14F-4D97-AF65-F5344CB8AC3E}">
        <p14:creationId xmlns:p14="http://schemas.microsoft.com/office/powerpoint/2010/main" val="3306242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e 3"/>
          <p:cNvSpPr/>
          <p:nvPr/>
        </p:nvSpPr>
        <p:spPr>
          <a:xfrm>
            <a:off x="3477169" y="520429"/>
            <a:ext cx="5072471" cy="457754"/>
          </a:xfrm>
          <a:prstGeom prst="ellipse">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p:cNvSpPr/>
          <p:nvPr/>
        </p:nvSpPr>
        <p:spPr>
          <a:xfrm>
            <a:off x="3660540" y="489050"/>
            <a:ext cx="4782078" cy="458074"/>
          </a:xfrm>
          <a:prstGeom prst="rect">
            <a:avLst/>
          </a:prstGeom>
        </p:spPr>
        <p:txBody>
          <a:bodyPr wrap="none">
            <a:spAutoFit/>
          </a:bodyPr>
          <a:lstStyle/>
          <a:p>
            <a:pPr marL="342900" lvl="0" indent="-342900" algn="just">
              <a:lnSpc>
                <a:spcPct val="150000"/>
              </a:lnSpc>
              <a:spcAft>
                <a:spcPts val="0"/>
              </a:spcAft>
              <a:buFont typeface="Wingdings" panose="05000000000000000000" pitchFamily="2" charset="2"/>
              <a:buChar char="Ø"/>
              <a:tabLst>
                <a:tab pos="228600" algn="l"/>
                <a:tab pos="449580" algn="l"/>
              </a:tabLst>
            </a:pPr>
            <a:r>
              <a:rPr lang="pt-BR" b="1" kern="0" cap="all" dirty="0" smtClean="0">
                <a:latin typeface="Arial" panose="020B0604020202020204" pitchFamily="34" charset="0"/>
                <a:ea typeface="Times New Roman" panose="02020603050405020304" pitchFamily="18" charset="0"/>
                <a:cs typeface="Arial" panose="020B0604020202020204" pitchFamily="34" charset="0"/>
              </a:rPr>
              <a:t>Procedimentos metodológicos</a:t>
            </a:r>
            <a:endParaRPr lang="pt-BR" b="1" kern="0" cap="all"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tângulo 5"/>
          <p:cNvSpPr/>
          <p:nvPr/>
        </p:nvSpPr>
        <p:spPr>
          <a:xfrm>
            <a:off x="1046618" y="1462095"/>
            <a:ext cx="9705466" cy="4247317"/>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pt-BR" dirty="0" smtClean="0">
                <a:latin typeface="Arial" panose="020B0604020202020204" pitchFamily="34" charset="0"/>
                <a:cs typeface="Arial" panose="020B0604020202020204" pitchFamily="34" charset="0"/>
              </a:rPr>
              <a:t>Exploração de acervos bibliográficos</a:t>
            </a:r>
            <a:r>
              <a:rPr lang="pt-BR" dirty="0"/>
              <a:t>,</a:t>
            </a:r>
            <a:r>
              <a:rPr lang="pt-BR" dirty="0">
                <a:latin typeface="Arial" panose="020B0604020202020204" pitchFamily="34" charset="0"/>
                <a:cs typeface="Arial" panose="020B0604020202020204" pitchFamily="34" charset="0"/>
              </a:rPr>
              <a:t> composto por: artigos, livros e </a:t>
            </a:r>
            <a:r>
              <a:rPr lang="pt-BR" dirty="0" smtClean="0">
                <a:latin typeface="Arial" panose="020B0604020202020204" pitchFamily="34" charset="0"/>
                <a:cs typeface="Arial" panose="020B0604020202020204" pitchFamily="34" charset="0"/>
              </a:rPr>
              <a:t>dissertações.</a:t>
            </a:r>
          </a:p>
          <a:p>
            <a:pPr marL="285750" indent="-285750" algn="just">
              <a:lnSpc>
                <a:spcPct val="150000"/>
              </a:lnSpc>
              <a:buFont typeface="Arial" panose="020B0604020202020204" pitchFamily="34" charset="0"/>
              <a:buChar char="•"/>
            </a:pPr>
            <a:r>
              <a:rPr lang="pt-BR" dirty="0">
                <a:latin typeface="Arial" panose="020B0604020202020204" pitchFamily="34" charset="0"/>
                <a:cs typeface="Arial" panose="020B0604020202020204" pitchFamily="34" charset="0"/>
              </a:rPr>
              <a:t>Foram realizados entrevistas junto aos moradores do Distrito da Fazendinha, com a utilização de formulários, para caracterização socioeconômica da </a:t>
            </a:r>
            <a:r>
              <a:rPr lang="pt-BR" dirty="0" smtClean="0">
                <a:latin typeface="Arial" panose="020B0604020202020204" pitchFamily="34" charset="0"/>
                <a:cs typeface="Arial" panose="020B0604020202020204" pitchFamily="34" charset="0"/>
              </a:rPr>
              <a:t>população e estudo </a:t>
            </a:r>
            <a:r>
              <a:rPr lang="pt-BR" dirty="0">
                <a:latin typeface="Arial" panose="020B0604020202020204" pitchFamily="34" charset="0"/>
                <a:cs typeface="Arial" panose="020B0604020202020204" pitchFamily="34" charset="0"/>
              </a:rPr>
              <a:t>das diretrizes e legislações do plano diretor, lei do uso e ocupação do solo de Macapá</a:t>
            </a:r>
            <a:r>
              <a:rPr lang="pt-BR" dirty="0" smtClean="0">
                <a:latin typeface="Arial" panose="020B0604020202020204" pitchFamily="34" charset="0"/>
                <a:cs typeface="Arial" panose="020B0604020202020204" pitchFamily="34" charset="0"/>
              </a:rPr>
              <a:t>.</a:t>
            </a:r>
          </a:p>
          <a:p>
            <a:pPr marL="285750" indent="-285750" algn="just">
              <a:lnSpc>
                <a:spcPct val="150000"/>
              </a:lnSpc>
              <a:buFont typeface="Arial" panose="020B0604020202020204" pitchFamily="34" charset="0"/>
              <a:buChar char="•"/>
            </a:pPr>
            <a:r>
              <a:rPr lang="pt-BR" dirty="0" smtClean="0">
                <a:latin typeface="Arial" panose="020B0604020202020204" pitchFamily="34" charset="0"/>
                <a:cs typeface="Arial" panose="020B0604020202020204" pitchFamily="34" charset="0"/>
              </a:rPr>
              <a:t>Nas visitas </a:t>
            </a:r>
            <a:r>
              <a:rPr lang="pt-BR" i="1" dirty="0">
                <a:latin typeface="Arial" panose="020B0604020202020204" pitchFamily="34" charset="0"/>
                <a:cs typeface="Arial" panose="020B0604020202020204" pitchFamily="34" charset="0"/>
              </a:rPr>
              <a:t>in loco</a:t>
            </a:r>
            <a:r>
              <a:rPr lang="pt-BR" dirty="0">
                <a:latin typeface="Arial" panose="020B0604020202020204" pitchFamily="34" charset="0"/>
                <a:cs typeface="Arial" panose="020B0604020202020204" pitchFamily="34" charset="0"/>
              </a:rPr>
              <a:t>, para a </a:t>
            </a:r>
            <a:r>
              <a:rPr lang="pt-BR" dirty="0" smtClean="0">
                <a:latin typeface="Arial" panose="020B0604020202020204" pitchFamily="34" charset="0"/>
                <a:cs typeface="Arial" panose="020B0604020202020204" pitchFamily="34" charset="0"/>
              </a:rPr>
              <a:t>realização de levantamento </a:t>
            </a:r>
            <a:r>
              <a:rPr lang="pt-BR" dirty="0">
                <a:latin typeface="Arial" panose="020B0604020202020204" pitchFamily="34" charset="0"/>
                <a:cs typeface="Arial" panose="020B0604020202020204" pitchFamily="34" charset="0"/>
              </a:rPr>
              <a:t>fotográfico e diagnóstico da infraestrutura urbana (equipamentos públicos; iluminação pública; mobiliário urbano; sistemas viários e transporte público). Assim, obtendo bases consistentes dos problemas, potencialidades e a características do local, sintetizando os diagnósticos da área em mapas e esquemas, para auxiliar na elaboração do projeto</a:t>
            </a:r>
            <a:r>
              <a:rPr lang="pt-BR" dirty="0" smtClean="0">
                <a:latin typeface="Arial" panose="020B0604020202020204" pitchFamily="34" charset="0"/>
                <a:cs typeface="Arial" panose="020B0604020202020204" pitchFamily="34" charset="0"/>
              </a:rPr>
              <a:t>.</a:t>
            </a:r>
          </a:p>
          <a:p>
            <a:pPr marL="285750" indent="-285750" algn="just">
              <a:lnSpc>
                <a:spcPct val="150000"/>
              </a:lnSpc>
              <a:buFont typeface="Arial" panose="020B0604020202020204" pitchFamily="34" charset="0"/>
              <a:buChar char="•"/>
            </a:pPr>
            <a:r>
              <a:rPr lang="pt-BR" dirty="0">
                <a:latin typeface="Arial" panose="020B0604020202020204" pitchFamily="34" charset="0"/>
                <a:cs typeface="Arial" panose="020B0604020202020204" pitchFamily="34" charset="0"/>
              </a:rPr>
              <a:t>E finalmente, foi elaborado um projeto do Complexo </a:t>
            </a:r>
            <a:r>
              <a:rPr lang="pt-BR" dirty="0" smtClean="0">
                <a:latin typeface="Arial" panose="020B0604020202020204" pitchFamily="34" charset="0"/>
                <a:cs typeface="Arial" panose="020B0604020202020204" pitchFamily="34" charset="0"/>
              </a:rPr>
              <a:t>Paxicú.</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68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ipse 11"/>
          <p:cNvSpPr/>
          <p:nvPr/>
        </p:nvSpPr>
        <p:spPr>
          <a:xfrm>
            <a:off x="3676502" y="154021"/>
            <a:ext cx="3935005" cy="45775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p:cNvSpPr/>
          <p:nvPr/>
        </p:nvSpPr>
        <p:spPr>
          <a:xfrm>
            <a:off x="3974644" y="155240"/>
            <a:ext cx="3480440" cy="456535"/>
          </a:xfrm>
          <a:prstGeom prst="rect">
            <a:avLst/>
          </a:prstGeom>
        </p:spPr>
        <p:txBody>
          <a:bodyPr wrap="none">
            <a:spAutoFit/>
          </a:bodyPr>
          <a:lstStyle/>
          <a:p>
            <a:pPr marL="342900" lvl="0" indent="-342900" algn="just">
              <a:lnSpc>
                <a:spcPct val="150000"/>
              </a:lnSpc>
              <a:spcAft>
                <a:spcPts val="0"/>
              </a:spcAft>
              <a:buFont typeface="Wingdings" panose="05000000000000000000" pitchFamily="2" charset="2"/>
              <a:buChar char="Ø"/>
              <a:tabLst>
                <a:tab pos="228600" algn="l"/>
                <a:tab pos="449580" algn="l"/>
              </a:tabLst>
            </a:pPr>
            <a:r>
              <a:rPr lang="pt-BR" b="1" kern="0" cap="all" dirty="0" smtClean="0">
                <a:latin typeface="Arial" panose="020B0604020202020204" pitchFamily="34" charset="0"/>
                <a:ea typeface="Times New Roman" panose="02020603050405020304" pitchFamily="18" charset="0"/>
                <a:cs typeface="Arial" panose="020B0604020202020204" pitchFamily="34" charset="0"/>
              </a:rPr>
              <a:t>Embasamento teórico</a:t>
            </a:r>
            <a:endParaRPr lang="pt-BR" b="1" kern="0" cap="all"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tângulo 5"/>
          <p:cNvSpPr/>
          <p:nvPr/>
        </p:nvSpPr>
        <p:spPr>
          <a:xfrm>
            <a:off x="633801" y="629453"/>
            <a:ext cx="2219390" cy="369332"/>
          </a:xfrm>
          <a:prstGeom prst="rect">
            <a:avLst/>
          </a:prstGeom>
        </p:spPr>
        <p:txBody>
          <a:bodyPr wrap="none">
            <a:spAutoFit/>
          </a:bodyPr>
          <a:lstStyle/>
          <a:p>
            <a:r>
              <a:rPr lang="pt-BR" b="1" dirty="0">
                <a:latin typeface="Arial" panose="020B0604020202020204" pitchFamily="34" charset="0"/>
                <a:ea typeface="Times New Roman" panose="02020603050405020304" pitchFamily="18" charset="0"/>
                <a:cs typeface="Arial" panose="020B0604020202020204" pitchFamily="34" charset="0"/>
              </a:rPr>
              <a:t>ESPAÇO URBANO</a:t>
            </a:r>
            <a:endParaRPr lang="pt-BR" b="1" dirty="0">
              <a:latin typeface="Arial" panose="020B0604020202020204" pitchFamily="34" charset="0"/>
              <a:cs typeface="Arial" panose="020B0604020202020204" pitchFamily="34" charset="0"/>
            </a:endParaRPr>
          </a:p>
        </p:txBody>
      </p:sp>
      <p:sp>
        <p:nvSpPr>
          <p:cNvPr id="7" name="Retângulo 6"/>
          <p:cNvSpPr/>
          <p:nvPr/>
        </p:nvSpPr>
        <p:spPr>
          <a:xfrm>
            <a:off x="633801" y="1024324"/>
            <a:ext cx="10162126" cy="1138773"/>
          </a:xfrm>
          <a:prstGeom prst="rect">
            <a:avLst/>
          </a:prstGeom>
        </p:spPr>
        <p:txBody>
          <a:bodyPr wrap="square">
            <a:spAutoFit/>
          </a:bodyPr>
          <a:lstStyle/>
          <a:p>
            <a:pPr algn="just"/>
            <a:r>
              <a:rPr lang="pt-BR" sz="1600" dirty="0" smtClean="0">
                <a:latin typeface="Arial" panose="020B0604020202020204" pitchFamily="34" charset="0"/>
                <a:ea typeface="Times New Roman" panose="02020603050405020304" pitchFamily="18" charset="0"/>
              </a:rPr>
              <a:t>“</a:t>
            </a:r>
            <a:r>
              <a:rPr lang="pt-BR" sz="1600" dirty="0">
                <a:latin typeface="Arial" panose="020B0604020202020204" pitchFamily="34" charset="0"/>
                <a:ea typeface="Times New Roman" panose="02020603050405020304" pitchFamily="18" charset="0"/>
              </a:rPr>
              <a:t>por ser o reflexo social, e porque a sociedade tem sua dinâmica, o espaço urbano é também mutável, dispondo de uma mutabilidade que é complexa, com ritmos e natureza diferenciados” (CORRÊA, 1989, p.8</a:t>
            </a:r>
            <a:r>
              <a:rPr lang="pt-BR" sz="1600" dirty="0" smtClean="0">
                <a:latin typeface="Arial" panose="020B0604020202020204" pitchFamily="34" charset="0"/>
                <a:ea typeface="Times New Roman" panose="02020603050405020304" pitchFamily="18" charset="0"/>
              </a:rPr>
              <a:t>).</a:t>
            </a:r>
          </a:p>
          <a:p>
            <a:pPr algn="just"/>
            <a:endParaRPr lang="pt-BR" dirty="0">
              <a:latin typeface="Arial" panose="020B0604020202020204" pitchFamily="34" charset="0"/>
            </a:endParaRPr>
          </a:p>
          <a:p>
            <a:pPr algn="just"/>
            <a:endParaRPr lang="pt-BR" dirty="0"/>
          </a:p>
        </p:txBody>
      </p:sp>
      <p:sp>
        <p:nvSpPr>
          <p:cNvPr id="8" name="Retângulo 7"/>
          <p:cNvSpPr/>
          <p:nvPr/>
        </p:nvSpPr>
        <p:spPr>
          <a:xfrm>
            <a:off x="592859" y="1751226"/>
            <a:ext cx="2257862" cy="369332"/>
          </a:xfrm>
          <a:prstGeom prst="rect">
            <a:avLst/>
          </a:prstGeom>
        </p:spPr>
        <p:txBody>
          <a:bodyPr wrap="none">
            <a:spAutoFit/>
          </a:bodyPr>
          <a:lstStyle/>
          <a:p>
            <a:r>
              <a:rPr lang="pt-BR" b="1" dirty="0" smtClean="0">
                <a:latin typeface="Arial" panose="020B0604020202020204" pitchFamily="34" charset="0"/>
                <a:cs typeface="Arial" panose="020B0604020202020204" pitchFamily="34" charset="0"/>
              </a:rPr>
              <a:t>VAZIOS URBANOS</a:t>
            </a:r>
            <a:endParaRPr lang="pt-BR" b="1" dirty="0">
              <a:latin typeface="Arial" panose="020B0604020202020204" pitchFamily="34" charset="0"/>
              <a:cs typeface="Arial" panose="020B0604020202020204" pitchFamily="34" charset="0"/>
            </a:endParaRPr>
          </a:p>
        </p:txBody>
      </p:sp>
      <p:sp>
        <p:nvSpPr>
          <p:cNvPr id="9" name="Retângulo 8"/>
          <p:cNvSpPr/>
          <p:nvPr/>
        </p:nvSpPr>
        <p:spPr>
          <a:xfrm>
            <a:off x="633801" y="2869974"/>
            <a:ext cx="3104248" cy="369332"/>
          </a:xfrm>
          <a:prstGeom prst="rect">
            <a:avLst/>
          </a:prstGeom>
        </p:spPr>
        <p:txBody>
          <a:bodyPr wrap="none">
            <a:spAutoFit/>
          </a:bodyPr>
          <a:lstStyle/>
          <a:p>
            <a:r>
              <a:rPr lang="pt-BR" b="1" dirty="0" smtClean="0">
                <a:latin typeface="Arial" panose="020B0604020202020204" pitchFamily="34" charset="0"/>
                <a:cs typeface="Arial" panose="020B0604020202020204" pitchFamily="34" charset="0"/>
              </a:rPr>
              <a:t>REVITALIZAÇÃO URBANA</a:t>
            </a:r>
            <a:endParaRPr lang="pt-BR" b="1" dirty="0">
              <a:latin typeface="Arial" panose="020B0604020202020204" pitchFamily="34" charset="0"/>
              <a:cs typeface="Arial" panose="020B0604020202020204" pitchFamily="34" charset="0"/>
            </a:endParaRPr>
          </a:p>
        </p:txBody>
      </p:sp>
      <p:sp>
        <p:nvSpPr>
          <p:cNvPr id="2" name="Retângulo 1"/>
          <p:cNvSpPr/>
          <p:nvPr/>
        </p:nvSpPr>
        <p:spPr>
          <a:xfrm>
            <a:off x="633801" y="2144121"/>
            <a:ext cx="10162126" cy="584775"/>
          </a:xfrm>
          <a:prstGeom prst="rect">
            <a:avLst/>
          </a:prstGeom>
        </p:spPr>
        <p:txBody>
          <a:bodyPr wrap="square">
            <a:spAutoFit/>
          </a:bodyPr>
          <a:lstStyle/>
          <a:p>
            <a:pPr algn="just"/>
            <a:r>
              <a:rPr lang="pt-BR" sz="1600" dirty="0">
                <a:latin typeface="Arial" panose="020B0604020202020204" pitchFamily="34" charset="0"/>
                <a:ea typeface="Times New Roman" panose="02020603050405020304" pitchFamily="18" charset="0"/>
              </a:rPr>
              <a:t>Dittmar (2006), descreve os vazios urbanos como espaços edificados ou não, que se caracterizam por serem resíduos do crescimento de desenvolvimento </a:t>
            </a:r>
            <a:r>
              <a:rPr lang="pt-BR" sz="1600" dirty="0" smtClean="0">
                <a:latin typeface="Arial" panose="020B0604020202020204" pitchFamily="34" charset="0"/>
                <a:ea typeface="Times New Roman" panose="02020603050405020304" pitchFamily="18" charset="0"/>
              </a:rPr>
              <a:t>urbano.</a:t>
            </a:r>
            <a:endParaRPr lang="pt-BR" sz="1600" dirty="0"/>
          </a:p>
        </p:txBody>
      </p:sp>
      <p:sp>
        <p:nvSpPr>
          <p:cNvPr id="3" name="Retângulo 2"/>
          <p:cNvSpPr/>
          <p:nvPr/>
        </p:nvSpPr>
        <p:spPr>
          <a:xfrm>
            <a:off x="615097" y="3328954"/>
            <a:ext cx="10219834" cy="1077218"/>
          </a:xfrm>
          <a:prstGeom prst="rect">
            <a:avLst/>
          </a:prstGeom>
        </p:spPr>
        <p:txBody>
          <a:bodyPr wrap="square">
            <a:spAutoFit/>
          </a:bodyPr>
          <a:lstStyle/>
          <a:p>
            <a:pPr algn="just"/>
            <a:r>
              <a:rPr lang="pt-BR" sz="1600" dirty="0">
                <a:latin typeface="Arial" panose="020B0604020202020204" pitchFamily="34" charset="0"/>
                <a:ea typeface="Times New Roman" panose="02020603050405020304" pitchFamily="18" charset="0"/>
              </a:rPr>
              <a:t>Jacobs (2000), pontua que a pratica de revitalizar ou recuperar edificações que se tornaram vazios, deve ser levado em consideração não apenas o projeto em si, pois irá persistir no mesmo erro. A autora defende que reintegrar o projeto com a cidade é indispensável, frisando que os planejadores urbanos devem diagnosticar estratégias para gerar diversidade de usos. </a:t>
            </a:r>
            <a:endParaRPr lang="pt-BR" sz="1600" dirty="0"/>
          </a:p>
        </p:txBody>
      </p:sp>
      <p:sp>
        <p:nvSpPr>
          <p:cNvPr id="4" name="Retângulo 3"/>
          <p:cNvSpPr/>
          <p:nvPr/>
        </p:nvSpPr>
        <p:spPr>
          <a:xfrm>
            <a:off x="633801" y="4410773"/>
            <a:ext cx="2852063" cy="369332"/>
          </a:xfrm>
          <a:prstGeom prst="rect">
            <a:avLst/>
          </a:prstGeom>
        </p:spPr>
        <p:txBody>
          <a:bodyPr wrap="none">
            <a:spAutoFit/>
          </a:bodyPr>
          <a:lstStyle/>
          <a:p>
            <a:r>
              <a:rPr lang="pt-BR" b="1" dirty="0">
                <a:latin typeface="Arial" panose="020B0604020202020204" pitchFamily="34" charset="0"/>
                <a:ea typeface="Times New Roman" panose="02020603050405020304" pitchFamily="18" charset="0"/>
              </a:rPr>
              <a:t>MERCADOS PÚBLICOS.</a:t>
            </a:r>
            <a:endParaRPr lang="pt-BR" b="1" dirty="0"/>
          </a:p>
        </p:txBody>
      </p:sp>
      <p:pic>
        <p:nvPicPr>
          <p:cNvPr id="10" name="Imagem 9"/>
          <p:cNvPicPr/>
          <p:nvPr/>
        </p:nvPicPr>
        <p:blipFill rotWithShape="1">
          <a:blip r:embed="rId2"/>
          <a:srcRect l="12910" t="7441" r="13711" b="60121"/>
          <a:stretch/>
        </p:blipFill>
        <p:spPr bwMode="auto">
          <a:xfrm>
            <a:off x="1743496" y="4780105"/>
            <a:ext cx="7848247" cy="1797037"/>
          </a:xfrm>
          <a:prstGeom prst="rect">
            <a:avLst/>
          </a:prstGeom>
          <a:ln>
            <a:noFill/>
          </a:ln>
          <a:extLst>
            <a:ext uri="{53640926-AAD7-44D8-BBD7-CCE9431645EC}">
              <a14:shadowObscured xmlns:a14="http://schemas.microsoft.com/office/drawing/2010/main"/>
            </a:ext>
          </a:extLst>
        </p:spPr>
      </p:pic>
      <p:sp>
        <p:nvSpPr>
          <p:cNvPr id="11" name="Retângulo 10"/>
          <p:cNvSpPr/>
          <p:nvPr/>
        </p:nvSpPr>
        <p:spPr>
          <a:xfrm>
            <a:off x="2619619" y="6577142"/>
            <a:ext cx="6096000" cy="253916"/>
          </a:xfrm>
          <a:prstGeom prst="rect">
            <a:avLst/>
          </a:prstGeom>
        </p:spPr>
        <p:txBody>
          <a:bodyPr>
            <a:spAutoFit/>
          </a:bodyPr>
          <a:lstStyle/>
          <a:p>
            <a:r>
              <a:rPr lang="pt-BR" sz="1050" b="1" dirty="0">
                <a:latin typeface="Arial" pitchFamily="34" charset="0"/>
                <a:cs typeface="Arial" pitchFamily="34" charset="0"/>
              </a:rPr>
              <a:t>Fonte:</a:t>
            </a:r>
            <a:r>
              <a:rPr lang="pt-BR" sz="1050" dirty="0">
                <a:latin typeface="Arial" pitchFamily="34" charset="0"/>
                <a:cs typeface="Arial" pitchFamily="34" charset="0"/>
              </a:rPr>
              <a:t> Elaborado baseado nas informações da Fundação Project for Public Spaces.</a:t>
            </a:r>
          </a:p>
        </p:txBody>
      </p:sp>
    </p:spTree>
    <p:extLst>
      <p:ext uri="{BB962C8B-B14F-4D97-AF65-F5344CB8AC3E}">
        <p14:creationId xmlns:p14="http://schemas.microsoft.com/office/powerpoint/2010/main" val="3573001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ipse 18"/>
          <p:cNvSpPr/>
          <p:nvPr/>
        </p:nvSpPr>
        <p:spPr>
          <a:xfrm>
            <a:off x="4042118" y="122861"/>
            <a:ext cx="3935005" cy="457754"/>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p:cNvSpPr/>
          <p:nvPr/>
        </p:nvSpPr>
        <p:spPr>
          <a:xfrm>
            <a:off x="2195123" y="537014"/>
            <a:ext cx="530915" cy="456535"/>
          </a:xfrm>
          <a:prstGeom prst="rect">
            <a:avLst/>
          </a:prstGeom>
        </p:spPr>
        <p:txBody>
          <a:bodyPr wrap="none">
            <a:spAutoFit/>
          </a:bodyPr>
          <a:lstStyle/>
          <a:p>
            <a:pPr marL="342900" lvl="0" indent="-342900" algn="just">
              <a:lnSpc>
                <a:spcPct val="150000"/>
              </a:lnSpc>
              <a:spcAft>
                <a:spcPts val="0"/>
              </a:spcAft>
              <a:buFont typeface="Wingdings" panose="05000000000000000000" pitchFamily="2" charset="2"/>
              <a:buChar char="Ø"/>
              <a:tabLst>
                <a:tab pos="228600" algn="l"/>
                <a:tab pos="449580" algn="l"/>
              </a:tabLst>
            </a:pPr>
            <a:endParaRPr lang="pt-BR" b="1" kern="0" cap="all"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tângulo 4"/>
          <p:cNvSpPr/>
          <p:nvPr/>
        </p:nvSpPr>
        <p:spPr>
          <a:xfrm>
            <a:off x="4333848" y="124080"/>
            <a:ext cx="3493264" cy="456535"/>
          </a:xfrm>
          <a:prstGeom prst="rect">
            <a:avLst/>
          </a:prstGeom>
        </p:spPr>
        <p:txBody>
          <a:bodyPr wrap="none">
            <a:spAutoFit/>
          </a:bodyPr>
          <a:lstStyle/>
          <a:p>
            <a:pPr marL="342900" lvl="0" indent="-342900" algn="just">
              <a:lnSpc>
                <a:spcPct val="150000"/>
              </a:lnSpc>
              <a:spcAft>
                <a:spcPts val="0"/>
              </a:spcAft>
              <a:buFont typeface="Wingdings" panose="05000000000000000000" pitchFamily="2" charset="2"/>
              <a:buChar char="Ø"/>
              <a:tabLst>
                <a:tab pos="228600" algn="l"/>
                <a:tab pos="449580" algn="l"/>
              </a:tabLst>
            </a:pPr>
            <a:r>
              <a:rPr lang="pt-BR" b="1" kern="0" cap="all" dirty="0" smtClean="0">
                <a:latin typeface="Arial" panose="020B0604020202020204" pitchFamily="34" charset="0"/>
                <a:ea typeface="Times New Roman" panose="02020603050405020304" pitchFamily="18" charset="0"/>
                <a:cs typeface="Arial" panose="020B0604020202020204" pitchFamily="34" charset="0"/>
              </a:rPr>
              <a:t>Referencial analítico</a:t>
            </a:r>
            <a:endParaRPr lang="pt-BR" b="1" kern="0" cap="all"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tângulo 7"/>
          <p:cNvSpPr/>
          <p:nvPr/>
        </p:nvSpPr>
        <p:spPr>
          <a:xfrm>
            <a:off x="608685" y="580615"/>
            <a:ext cx="2471574" cy="369332"/>
          </a:xfrm>
          <a:prstGeom prst="rect">
            <a:avLst/>
          </a:prstGeom>
        </p:spPr>
        <p:txBody>
          <a:bodyPr wrap="none">
            <a:spAutoFit/>
          </a:bodyPr>
          <a:lstStyle/>
          <a:p>
            <a:r>
              <a:rPr lang="pt-BR" b="1" dirty="0">
                <a:latin typeface="Arial" panose="020B0604020202020204" pitchFamily="34" charset="0"/>
                <a:ea typeface="Times New Roman" panose="02020603050405020304" pitchFamily="18" charset="0"/>
              </a:rPr>
              <a:t>MATADERO MADRID</a:t>
            </a:r>
            <a:endParaRPr lang="pt-BR" b="1" dirty="0"/>
          </a:p>
        </p:txBody>
      </p:sp>
      <p:pic>
        <p:nvPicPr>
          <p:cNvPr id="1026" name="Picture 2" descr="Resultado de imagem para Matadero Madr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219" y="949947"/>
            <a:ext cx="3124942" cy="2229797"/>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p:cNvSpPr/>
          <p:nvPr/>
        </p:nvSpPr>
        <p:spPr>
          <a:xfrm>
            <a:off x="4636014" y="3257518"/>
            <a:ext cx="2393604" cy="246221"/>
          </a:xfrm>
          <a:prstGeom prst="rect">
            <a:avLst/>
          </a:prstGeom>
        </p:spPr>
        <p:txBody>
          <a:bodyPr wrap="none">
            <a:spAutoFit/>
          </a:bodyPr>
          <a:lstStyle/>
          <a:p>
            <a:r>
              <a:rPr lang="pt-BR" sz="1000" b="1" dirty="0">
                <a:latin typeface="Arial" panose="020B0604020202020204" pitchFamily="34" charset="0"/>
                <a:ea typeface="Times New Roman" panose="02020603050405020304" pitchFamily="18" charset="0"/>
              </a:rPr>
              <a:t>Fonte: </a:t>
            </a:r>
            <a:r>
              <a:rPr lang="pt-BR" sz="1000" dirty="0">
                <a:latin typeface="Arial" panose="020B0604020202020204" pitchFamily="34" charset="0"/>
                <a:ea typeface="Times New Roman" panose="02020603050405020304" pitchFamily="18" charset="0"/>
              </a:rPr>
              <a:t>http://www.mataderomadrid.org</a:t>
            </a:r>
            <a:endParaRPr lang="pt-BR" sz="1000" dirty="0"/>
          </a:p>
        </p:txBody>
      </p:sp>
      <p:pic>
        <p:nvPicPr>
          <p:cNvPr id="1028" name="Picture 4" descr="Resultado de imagem para matadero madr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8649" y="1031653"/>
            <a:ext cx="3394063" cy="2263416"/>
          </a:xfrm>
          <a:prstGeom prst="rect">
            <a:avLst/>
          </a:prstGeom>
          <a:noFill/>
          <a:extLst>
            <a:ext uri="{909E8E84-426E-40DD-AFC4-6F175D3DCCD1}">
              <a14:hiddenFill xmlns:a14="http://schemas.microsoft.com/office/drawing/2010/main">
                <a:solidFill>
                  <a:srgbClr val="FFFFFF"/>
                </a:solidFill>
              </a14:hiddenFill>
            </a:ext>
          </a:extLst>
        </p:spPr>
      </p:pic>
      <p:sp>
        <p:nvSpPr>
          <p:cNvPr id="11" name="Retângulo 10"/>
          <p:cNvSpPr/>
          <p:nvPr/>
        </p:nvSpPr>
        <p:spPr>
          <a:xfrm>
            <a:off x="8188321" y="3295069"/>
            <a:ext cx="3414717" cy="246221"/>
          </a:xfrm>
          <a:prstGeom prst="rect">
            <a:avLst/>
          </a:prstGeom>
        </p:spPr>
        <p:txBody>
          <a:bodyPr wrap="none">
            <a:spAutoFit/>
          </a:bodyPr>
          <a:lstStyle/>
          <a:p>
            <a:r>
              <a:rPr lang="pt-BR" sz="1000" b="1" dirty="0" smtClean="0">
                <a:latin typeface="Arial" panose="020B0604020202020204" pitchFamily="34" charset="0"/>
                <a:cs typeface="Arial" panose="020B0604020202020204" pitchFamily="34" charset="0"/>
              </a:rPr>
              <a:t>Fonte: </a:t>
            </a:r>
            <a:r>
              <a:rPr lang="pt-BR" sz="1000" dirty="0" smtClean="0">
                <a:latin typeface="Arial" panose="020B0604020202020204" pitchFamily="34" charset="0"/>
                <a:cs typeface="Arial" panose="020B0604020202020204" pitchFamily="34" charset="0"/>
              </a:rPr>
              <a:t>https://www.spainattractions.es/matadero-madrid</a:t>
            </a:r>
            <a:r>
              <a:rPr lang="pt-BR" sz="1000" dirty="0">
                <a:latin typeface="Arial" panose="020B0604020202020204" pitchFamily="34" charset="0"/>
                <a:cs typeface="Arial" panose="020B0604020202020204" pitchFamily="34" charset="0"/>
              </a:rPr>
              <a:t>/</a:t>
            </a:r>
          </a:p>
        </p:txBody>
      </p:sp>
      <p:pic>
        <p:nvPicPr>
          <p:cNvPr id="1030" name="Picture 6" descr="Resultado de imagem para mercado de ferro ver o pe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3931" y="4179879"/>
            <a:ext cx="3144661" cy="2223588"/>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p:cNvSpPr/>
          <p:nvPr/>
        </p:nvSpPr>
        <p:spPr>
          <a:xfrm>
            <a:off x="512025" y="6343536"/>
            <a:ext cx="2878667" cy="400110"/>
          </a:xfrm>
          <a:prstGeom prst="rect">
            <a:avLst/>
          </a:prstGeom>
        </p:spPr>
        <p:txBody>
          <a:bodyPr wrap="square">
            <a:spAutoFit/>
          </a:bodyPr>
          <a:lstStyle/>
          <a:p>
            <a:pPr algn="ctr"/>
            <a:r>
              <a:rPr lang="pt-BR" sz="1000" dirty="0">
                <a:latin typeface="Arial" pitchFamily="34" charset="0"/>
                <a:cs typeface="Arial" pitchFamily="34" charset="0"/>
              </a:rPr>
              <a:t>Mercado de Peixe (Mercado de Ferro).</a:t>
            </a:r>
          </a:p>
          <a:p>
            <a:pPr algn="ctr"/>
            <a:r>
              <a:rPr lang="pt-BR" sz="1000" dirty="0">
                <a:latin typeface="Arial" pitchFamily="34" charset="0"/>
                <a:cs typeface="Arial" pitchFamily="34" charset="0"/>
              </a:rPr>
              <a:t>Fonte: Acervo CNFCP/Iphan-PA.</a:t>
            </a:r>
          </a:p>
        </p:txBody>
      </p:sp>
      <p:sp>
        <p:nvSpPr>
          <p:cNvPr id="14" name="Retângulo 13"/>
          <p:cNvSpPr/>
          <p:nvPr/>
        </p:nvSpPr>
        <p:spPr>
          <a:xfrm>
            <a:off x="8741724" y="6392021"/>
            <a:ext cx="2749073" cy="246221"/>
          </a:xfrm>
          <a:prstGeom prst="rect">
            <a:avLst/>
          </a:prstGeom>
        </p:spPr>
        <p:txBody>
          <a:bodyPr wrap="square">
            <a:spAutoFit/>
          </a:bodyPr>
          <a:lstStyle/>
          <a:p>
            <a:pPr algn="ctr"/>
            <a:r>
              <a:rPr lang="pt-BR" sz="1000" b="1" dirty="0" smtClean="0">
                <a:latin typeface="Arial" panose="020B0604020202020204" pitchFamily="34" charset="0"/>
                <a:cs typeface="Arial" panose="020B0604020202020204" pitchFamily="34" charset="0"/>
              </a:rPr>
              <a:t>Fonte:</a:t>
            </a:r>
            <a:r>
              <a:rPr lang="pt-BR" sz="1000" dirty="0" smtClean="0">
                <a:latin typeface="Arial" panose="020B0604020202020204" pitchFamily="34" charset="0"/>
                <a:cs typeface="Arial" panose="020B0604020202020204" pitchFamily="34" charset="0"/>
              </a:rPr>
              <a:t> https://www.pt.dreamstime.com</a:t>
            </a:r>
            <a:endParaRPr lang="pt-BR" sz="1000" dirty="0">
              <a:latin typeface="Arial" panose="020B0604020202020204" pitchFamily="34" charset="0"/>
              <a:cs typeface="Arial" panose="020B0604020202020204" pitchFamily="34" charset="0"/>
            </a:endParaRPr>
          </a:p>
        </p:txBody>
      </p:sp>
      <p:sp>
        <p:nvSpPr>
          <p:cNvPr id="2" name="Retângulo 1"/>
          <p:cNvSpPr/>
          <p:nvPr/>
        </p:nvSpPr>
        <p:spPr>
          <a:xfrm>
            <a:off x="608685" y="3723059"/>
            <a:ext cx="2685351" cy="369332"/>
          </a:xfrm>
          <a:prstGeom prst="rect">
            <a:avLst/>
          </a:prstGeom>
        </p:spPr>
        <p:txBody>
          <a:bodyPr wrap="none">
            <a:spAutoFit/>
          </a:bodyPr>
          <a:lstStyle/>
          <a:p>
            <a:r>
              <a:rPr lang="pt-BR" b="1" dirty="0">
                <a:latin typeface="Arial" panose="020B0604020202020204" pitchFamily="34" charset="0"/>
                <a:ea typeface="Times New Roman" panose="02020603050405020304" pitchFamily="18" charset="0"/>
              </a:rPr>
              <a:t>MERCADO DE FERRO.</a:t>
            </a:r>
            <a:endParaRPr lang="pt-BR" b="1" dirty="0"/>
          </a:p>
        </p:txBody>
      </p:sp>
      <p:pic>
        <p:nvPicPr>
          <p:cNvPr id="16" name="Imagem 15"/>
          <p:cNvPicPr/>
          <p:nvPr/>
        </p:nvPicPr>
        <p:blipFill rotWithShape="1">
          <a:blip r:embed="rId5"/>
          <a:srcRect l="10531" t="22960" r="16600" b="14502"/>
          <a:stretch/>
        </p:blipFill>
        <p:spPr bwMode="auto">
          <a:xfrm>
            <a:off x="4101949" y="4092391"/>
            <a:ext cx="3781425" cy="2228850"/>
          </a:xfrm>
          <a:prstGeom prst="rect">
            <a:avLst/>
          </a:prstGeom>
          <a:ln>
            <a:noFill/>
          </a:ln>
          <a:extLst>
            <a:ext uri="{53640926-AAD7-44D8-BBD7-CCE9431645EC}">
              <a14:shadowObscured xmlns:a14="http://schemas.microsoft.com/office/drawing/2010/main"/>
            </a:ext>
          </a:extLst>
        </p:spPr>
      </p:pic>
      <p:sp>
        <p:nvSpPr>
          <p:cNvPr id="3" name="Retângulo 2"/>
          <p:cNvSpPr/>
          <p:nvPr/>
        </p:nvSpPr>
        <p:spPr>
          <a:xfrm>
            <a:off x="5566892" y="6321836"/>
            <a:ext cx="1088760" cy="246221"/>
          </a:xfrm>
          <a:prstGeom prst="rect">
            <a:avLst/>
          </a:prstGeom>
        </p:spPr>
        <p:txBody>
          <a:bodyPr wrap="none">
            <a:spAutoFit/>
          </a:bodyPr>
          <a:lstStyle/>
          <a:p>
            <a:r>
              <a:rPr lang="pt-BR" sz="1000" b="1" dirty="0">
                <a:latin typeface="Arial" pitchFamily="34" charset="0"/>
                <a:cs typeface="Arial" pitchFamily="34" charset="0"/>
              </a:rPr>
              <a:t>Fonte:</a:t>
            </a:r>
            <a:r>
              <a:rPr lang="pt-BR" sz="1000" dirty="0">
                <a:latin typeface="Arial" pitchFamily="34" charset="0"/>
                <a:cs typeface="Arial" pitchFamily="34" charset="0"/>
              </a:rPr>
              <a:t> SEURB.</a:t>
            </a:r>
          </a:p>
        </p:txBody>
      </p:sp>
      <p:sp>
        <p:nvSpPr>
          <p:cNvPr id="7" name="Retângulo 6"/>
          <p:cNvSpPr/>
          <p:nvPr/>
        </p:nvSpPr>
        <p:spPr>
          <a:xfrm>
            <a:off x="4636014" y="4395107"/>
            <a:ext cx="2888932" cy="246221"/>
          </a:xfrm>
          <a:prstGeom prst="rect">
            <a:avLst/>
          </a:prstGeom>
        </p:spPr>
        <p:txBody>
          <a:bodyPr wrap="none">
            <a:spAutoFit/>
          </a:bodyPr>
          <a:lstStyle/>
          <a:p>
            <a:r>
              <a:rPr lang="pt-BR" sz="1000" b="1" dirty="0">
                <a:latin typeface="Arial" pitchFamily="34" charset="0"/>
                <a:cs typeface="Arial" pitchFamily="34" charset="0"/>
              </a:rPr>
              <a:t>Fonte:</a:t>
            </a:r>
            <a:r>
              <a:rPr lang="pt-BR" sz="1000" dirty="0">
                <a:latin typeface="Arial" pitchFamily="34" charset="0"/>
                <a:cs typeface="Arial" pitchFamily="34" charset="0"/>
              </a:rPr>
              <a:t> http://www.mataderomadrid.org/mapa#0</a:t>
            </a:r>
          </a:p>
        </p:txBody>
      </p:sp>
      <p:pic>
        <p:nvPicPr>
          <p:cNvPr id="2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7983" t="52690" r="51072" b="20048"/>
          <a:stretch/>
        </p:blipFill>
        <p:spPr bwMode="auto">
          <a:xfrm>
            <a:off x="198887" y="4092391"/>
            <a:ext cx="3611862" cy="2208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Imagem 20"/>
          <p:cNvPicPr/>
          <p:nvPr/>
        </p:nvPicPr>
        <p:blipFill rotWithShape="1">
          <a:blip r:embed="rId7"/>
          <a:srcRect l="8663" t="12387" r="9806" b="9064"/>
          <a:stretch/>
        </p:blipFill>
        <p:spPr bwMode="auto">
          <a:xfrm>
            <a:off x="283860" y="949947"/>
            <a:ext cx="3526889" cy="2229797"/>
          </a:xfrm>
          <a:prstGeom prst="rect">
            <a:avLst/>
          </a:prstGeom>
          <a:ln>
            <a:noFill/>
          </a:ln>
          <a:extLst>
            <a:ext uri="{53640926-AAD7-44D8-BBD7-CCE9431645EC}">
              <a14:shadowObscured xmlns:a14="http://schemas.microsoft.com/office/drawing/2010/main"/>
            </a:ext>
          </a:extLst>
        </p:spPr>
      </p:pic>
      <p:sp>
        <p:nvSpPr>
          <p:cNvPr id="6" name="Retângulo 5"/>
          <p:cNvSpPr/>
          <p:nvPr/>
        </p:nvSpPr>
        <p:spPr>
          <a:xfrm>
            <a:off x="512025" y="3242128"/>
            <a:ext cx="2797561" cy="246221"/>
          </a:xfrm>
          <a:prstGeom prst="rect">
            <a:avLst/>
          </a:prstGeom>
        </p:spPr>
        <p:txBody>
          <a:bodyPr wrap="none">
            <a:spAutoFit/>
          </a:bodyPr>
          <a:lstStyle/>
          <a:p>
            <a:r>
              <a:rPr lang="pt-BR" sz="1000" b="1" dirty="0">
                <a:latin typeface="Arial" pitchFamily="34" charset="0"/>
                <a:cs typeface="Arial" pitchFamily="34" charset="0"/>
              </a:rPr>
              <a:t>Fonte: </a:t>
            </a:r>
            <a:r>
              <a:rPr lang="pt-BR" sz="1000" dirty="0">
                <a:latin typeface="Arial" pitchFamily="34" charset="0"/>
                <a:cs typeface="Arial" pitchFamily="34" charset="0"/>
              </a:rPr>
              <a:t>imagem do Arquivo de la Villa, Madrid.</a:t>
            </a:r>
          </a:p>
        </p:txBody>
      </p:sp>
    </p:spTree>
    <p:extLst>
      <p:ext uri="{BB962C8B-B14F-4D97-AF65-F5344CB8AC3E}">
        <p14:creationId xmlns:p14="http://schemas.microsoft.com/office/powerpoint/2010/main" val="545851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p:cNvSpPr/>
          <p:nvPr/>
        </p:nvSpPr>
        <p:spPr>
          <a:xfrm>
            <a:off x="4610100" y="112290"/>
            <a:ext cx="2910840" cy="457754"/>
          </a:xfrm>
          <a:prstGeom prst="ellipse">
            <a:avLst/>
          </a:prstGeom>
          <a:solidFill>
            <a:srgbClr val="EEB8EE"/>
          </a:solidFill>
          <a:ln>
            <a:solidFill>
              <a:srgbClr val="EEB8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p:cNvSpPr/>
          <p:nvPr/>
        </p:nvSpPr>
        <p:spPr>
          <a:xfrm>
            <a:off x="457200" y="470654"/>
            <a:ext cx="6096000" cy="646331"/>
          </a:xfrm>
          <a:prstGeom prst="rect">
            <a:avLst/>
          </a:prstGeom>
          <a:ln>
            <a:noFill/>
          </a:ln>
        </p:spPr>
        <p:txBody>
          <a:bodyPr>
            <a:spAutoFit/>
          </a:bodyPr>
          <a:lstStyle/>
          <a:p>
            <a:r>
              <a:rPr lang="pt-BR" b="1" dirty="0">
                <a:latin typeface="Arial" pitchFamily="34" charset="0"/>
                <a:cs typeface="Arial" pitchFamily="34" charset="0"/>
              </a:rPr>
              <a:t> </a:t>
            </a:r>
            <a:endParaRPr lang="pt-BR" dirty="0">
              <a:latin typeface="Arial" pitchFamily="34" charset="0"/>
              <a:cs typeface="Arial" pitchFamily="34" charset="0"/>
            </a:endParaRPr>
          </a:p>
          <a:p>
            <a:r>
              <a:rPr lang="pt-BR" b="1" dirty="0" smtClean="0">
                <a:latin typeface="Arial" pitchFamily="34" charset="0"/>
                <a:cs typeface="Arial" pitchFamily="34" charset="0"/>
              </a:rPr>
              <a:t>MACAPÁ</a:t>
            </a:r>
            <a:r>
              <a:rPr lang="pt-BR" b="1" dirty="0">
                <a:latin typeface="Arial" pitchFamily="34" charset="0"/>
                <a:cs typeface="Arial" pitchFamily="34" charset="0"/>
              </a:rPr>
              <a:t>: DISTRITO DA FAZENDINHA.</a:t>
            </a:r>
          </a:p>
        </p:txBody>
      </p:sp>
      <p:pic>
        <p:nvPicPr>
          <p:cNvPr id="5" name="Imagem 4"/>
          <p:cNvPicPr/>
          <p:nvPr/>
        </p:nvPicPr>
        <p:blipFill rotWithShape="1">
          <a:blip r:embed="rId2"/>
          <a:srcRect l="13079" r="13882" b="1813"/>
          <a:stretch/>
        </p:blipFill>
        <p:spPr bwMode="auto">
          <a:xfrm>
            <a:off x="1813560" y="1393984"/>
            <a:ext cx="8503920" cy="5251995"/>
          </a:xfrm>
          <a:prstGeom prst="rect">
            <a:avLst/>
          </a:prstGeom>
          <a:ln>
            <a:noFill/>
          </a:ln>
          <a:extLst>
            <a:ext uri="{53640926-AAD7-44D8-BBD7-CCE9431645EC}">
              <a14:shadowObscured xmlns:a14="http://schemas.microsoft.com/office/drawing/2010/main"/>
            </a:ext>
          </a:extLst>
        </p:spPr>
      </p:pic>
      <p:sp>
        <p:nvSpPr>
          <p:cNvPr id="7" name="CaixaDeTexto 6"/>
          <p:cNvSpPr txBox="1"/>
          <p:nvPr/>
        </p:nvSpPr>
        <p:spPr>
          <a:xfrm>
            <a:off x="4770120" y="156501"/>
            <a:ext cx="3322320" cy="369332"/>
          </a:xfrm>
          <a:prstGeom prst="rect">
            <a:avLst/>
          </a:prstGeom>
          <a:noFill/>
        </p:spPr>
        <p:txBody>
          <a:bodyPr wrap="square" rtlCol="0">
            <a:spAutoFit/>
          </a:bodyPr>
          <a:lstStyle/>
          <a:p>
            <a:pPr marL="285750" indent="-285750">
              <a:buFont typeface="Wingdings" pitchFamily="2" charset="2"/>
              <a:buChar char="Ø"/>
            </a:pPr>
            <a:r>
              <a:rPr lang="pt-BR" b="1" dirty="0" smtClean="0">
                <a:latin typeface="Arial" pitchFamily="34" charset="0"/>
                <a:cs typeface="Arial" pitchFamily="34" charset="0"/>
              </a:rPr>
              <a:t>ESTUDO DE CASO</a:t>
            </a:r>
            <a:endParaRPr lang="pt-BR" b="1" dirty="0">
              <a:latin typeface="Arial" pitchFamily="34" charset="0"/>
              <a:cs typeface="Arial" pitchFamily="34" charset="0"/>
            </a:endParaRPr>
          </a:p>
        </p:txBody>
      </p:sp>
      <p:sp>
        <p:nvSpPr>
          <p:cNvPr id="8" name="Retângulo 7"/>
          <p:cNvSpPr/>
          <p:nvPr/>
        </p:nvSpPr>
        <p:spPr>
          <a:xfrm>
            <a:off x="3154680" y="1136690"/>
            <a:ext cx="6096000" cy="276999"/>
          </a:xfrm>
          <a:prstGeom prst="rect">
            <a:avLst/>
          </a:prstGeom>
        </p:spPr>
        <p:txBody>
          <a:bodyPr>
            <a:spAutoFit/>
          </a:bodyPr>
          <a:lstStyle/>
          <a:p>
            <a:r>
              <a:rPr lang="pt-BR" sz="1200" dirty="0">
                <a:latin typeface="Arial" pitchFamily="34" charset="0"/>
                <a:cs typeface="Arial" pitchFamily="34" charset="0"/>
              </a:rPr>
              <a:t>Mapa esquemático das potencialidades econômicas do Distrito da Fazendinha.</a:t>
            </a:r>
          </a:p>
        </p:txBody>
      </p:sp>
      <p:sp>
        <p:nvSpPr>
          <p:cNvPr id="9" name="Retângulo 8"/>
          <p:cNvSpPr/>
          <p:nvPr/>
        </p:nvSpPr>
        <p:spPr>
          <a:xfrm>
            <a:off x="5057174" y="6617538"/>
            <a:ext cx="2291012" cy="253916"/>
          </a:xfrm>
          <a:prstGeom prst="rect">
            <a:avLst/>
          </a:prstGeom>
        </p:spPr>
        <p:txBody>
          <a:bodyPr wrap="none">
            <a:spAutoFit/>
          </a:bodyPr>
          <a:lstStyle/>
          <a:p>
            <a:r>
              <a:rPr lang="pt-BR" sz="1050" b="1" dirty="0">
                <a:latin typeface="Arial" pitchFamily="34" charset="0"/>
                <a:cs typeface="Arial" pitchFamily="34" charset="0"/>
              </a:rPr>
              <a:t>Fonte</a:t>
            </a:r>
            <a:r>
              <a:rPr lang="pt-BR" sz="1050" dirty="0">
                <a:latin typeface="Arial" pitchFamily="34" charset="0"/>
                <a:cs typeface="Arial" pitchFamily="34" charset="0"/>
              </a:rPr>
              <a:t>: Adaptado pela autora</a:t>
            </a:r>
            <a:r>
              <a:rPr lang="pt-BR" sz="1050" dirty="0" smtClean="0">
                <a:latin typeface="Arial" pitchFamily="34" charset="0"/>
                <a:cs typeface="Arial" pitchFamily="34" charset="0"/>
              </a:rPr>
              <a:t>. 2017</a:t>
            </a:r>
            <a:endParaRPr lang="pt-BR" sz="1050" dirty="0">
              <a:latin typeface="Arial" pitchFamily="34" charset="0"/>
              <a:cs typeface="Arial" pitchFamily="34" charset="0"/>
            </a:endParaRPr>
          </a:p>
        </p:txBody>
      </p:sp>
    </p:spTree>
    <p:extLst>
      <p:ext uri="{BB962C8B-B14F-4D97-AF65-F5344CB8AC3E}">
        <p14:creationId xmlns:p14="http://schemas.microsoft.com/office/powerpoint/2010/main" val="3162337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p:cNvSpPr/>
          <p:nvPr/>
        </p:nvSpPr>
        <p:spPr>
          <a:xfrm>
            <a:off x="4282440" y="172842"/>
            <a:ext cx="3516385" cy="457754"/>
          </a:xfrm>
          <a:prstGeom prst="ellipse">
            <a:avLst/>
          </a:prstGeom>
          <a:solidFill>
            <a:srgbClr val="EEB8EE"/>
          </a:solidFill>
          <a:ln>
            <a:solidFill>
              <a:srgbClr val="EEB8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p:cNvSpPr/>
          <p:nvPr/>
        </p:nvSpPr>
        <p:spPr>
          <a:xfrm>
            <a:off x="4412175" y="222688"/>
            <a:ext cx="3288080" cy="369332"/>
          </a:xfrm>
          <a:prstGeom prst="rect">
            <a:avLst/>
          </a:prstGeom>
        </p:spPr>
        <p:txBody>
          <a:bodyPr wrap="none">
            <a:spAutoFit/>
          </a:bodyPr>
          <a:lstStyle/>
          <a:p>
            <a:r>
              <a:rPr lang="pt-BR" b="1" dirty="0">
                <a:latin typeface="Arial" pitchFamily="34" charset="0"/>
                <a:cs typeface="Arial" pitchFamily="34" charset="0"/>
              </a:rPr>
              <a:t>LEGISLAÇÃO PERTINENTE.</a:t>
            </a:r>
          </a:p>
        </p:txBody>
      </p:sp>
      <p:sp>
        <p:nvSpPr>
          <p:cNvPr id="5" name="Retângulo 4"/>
          <p:cNvSpPr/>
          <p:nvPr/>
        </p:nvSpPr>
        <p:spPr>
          <a:xfrm>
            <a:off x="472440" y="680442"/>
            <a:ext cx="9860280" cy="1477328"/>
          </a:xfrm>
          <a:prstGeom prst="rect">
            <a:avLst/>
          </a:prstGeom>
        </p:spPr>
        <p:txBody>
          <a:bodyPr wrap="square">
            <a:spAutoFit/>
          </a:bodyPr>
          <a:lstStyle/>
          <a:p>
            <a:pPr algn="just"/>
            <a:r>
              <a:rPr lang="pt-BR" dirty="0">
                <a:latin typeface="Arial" pitchFamily="34" charset="0"/>
                <a:cs typeface="Arial" pitchFamily="34" charset="0"/>
              </a:rPr>
              <a:t>De acordo com o Plano Diretor de Desenvolvimento Urbano e Ambiental de Macapá (PDDUA, 2004), o capítulo V, seção II, referente às diretrizes para as subzonas urbanas, a área de intervenção encontra-se no Art.82- nas Subzonas Prioritárias para Implantação de infraestrutura Urbana (SPIU</a:t>
            </a:r>
            <a:r>
              <a:rPr lang="pt-BR" dirty="0" smtClean="0">
                <a:latin typeface="Arial" pitchFamily="34" charset="0"/>
                <a:cs typeface="Arial" pitchFamily="34" charset="0"/>
              </a:rPr>
              <a:t>),</a:t>
            </a:r>
            <a:r>
              <a:rPr lang="pt-BR" dirty="0">
                <a:latin typeface="Arial" pitchFamily="34" charset="0"/>
                <a:cs typeface="Arial" pitchFamily="34" charset="0"/>
              </a:rPr>
              <a:t> na qual existe a intensa ocupação por população de baixa renda, e necessita prioritariamente de instalação de infraestrutura e equipamentos urbanos.</a:t>
            </a:r>
          </a:p>
        </p:txBody>
      </p:sp>
      <p:pic>
        <p:nvPicPr>
          <p:cNvPr id="6" name="Imagem 5"/>
          <p:cNvPicPr/>
          <p:nvPr/>
        </p:nvPicPr>
        <p:blipFill rotWithShape="1">
          <a:blip r:embed="rId2"/>
          <a:srcRect l="12739" r="12863"/>
          <a:stretch/>
        </p:blipFill>
        <p:spPr bwMode="auto">
          <a:xfrm>
            <a:off x="2353944" y="2157770"/>
            <a:ext cx="6911975" cy="4502110"/>
          </a:xfrm>
          <a:prstGeom prst="rect">
            <a:avLst/>
          </a:prstGeom>
          <a:ln>
            <a:noFill/>
          </a:ln>
          <a:extLst>
            <a:ext uri="{53640926-AAD7-44D8-BBD7-CCE9431645EC}">
              <a14:shadowObscured xmlns:a14="http://schemas.microsoft.com/office/drawing/2010/main"/>
            </a:ext>
          </a:extLst>
        </p:spPr>
      </p:pic>
      <p:sp>
        <p:nvSpPr>
          <p:cNvPr id="7" name="Retângulo 6"/>
          <p:cNvSpPr/>
          <p:nvPr/>
        </p:nvSpPr>
        <p:spPr>
          <a:xfrm>
            <a:off x="2491104" y="6611779"/>
            <a:ext cx="7376160" cy="246221"/>
          </a:xfrm>
          <a:prstGeom prst="rect">
            <a:avLst/>
          </a:prstGeom>
        </p:spPr>
        <p:txBody>
          <a:bodyPr wrap="square">
            <a:spAutoFit/>
          </a:bodyPr>
          <a:lstStyle/>
          <a:p>
            <a:r>
              <a:rPr lang="pt-BR" sz="1000" b="1" dirty="0">
                <a:latin typeface="Arial" pitchFamily="34" charset="0"/>
                <a:cs typeface="Arial" pitchFamily="34" charset="0"/>
              </a:rPr>
              <a:t>Fonte:</a:t>
            </a:r>
            <a:r>
              <a:rPr lang="pt-BR" sz="1000" dirty="0">
                <a:latin typeface="Arial" pitchFamily="34" charset="0"/>
                <a:cs typeface="Arial" pitchFamily="34" charset="0"/>
              </a:rPr>
              <a:t> Plano diretor de desenvolvimento urbano e ambiental de Macapá. Macapá, P.M.M. – SEMPLA, IBAM. (2004</a:t>
            </a:r>
            <a:r>
              <a:rPr lang="pt-BR" sz="1000" dirty="0" smtClean="0">
                <a:latin typeface="Arial" pitchFamily="34" charset="0"/>
                <a:cs typeface="Arial" pitchFamily="34" charset="0"/>
              </a:rPr>
              <a:t>).</a:t>
            </a:r>
            <a:endParaRPr lang="pt-BR" sz="1000" dirty="0">
              <a:latin typeface="Arial" pitchFamily="34" charset="0"/>
              <a:cs typeface="Arial" pitchFamily="34" charset="0"/>
            </a:endParaRPr>
          </a:p>
        </p:txBody>
      </p:sp>
    </p:spTree>
    <p:extLst>
      <p:ext uri="{BB962C8B-B14F-4D97-AF65-F5344CB8AC3E}">
        <p14:creationId xmlns:p14="http://schemas.microsoft.com/office/powerpoint/2010/main" val="167555562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6101</TotalTime>
  <Words>1522</Words>
  <Application>Microsoft Office PowerPoint</Application>
  <PresentationFormat>Personalizar</PresentationFormat>
  <Paragraphs>236</Paragraphs>
  <Slides>39</Slides>
  <Notes>0</Notes>
  <HiddenSlides>0</HiddenSlides>
  <MMClips>0</MMClips>
  <ScaleCrop>false</ScaleCrop>
  <HeadingPairs>
    <vt:vector size="4" baseType="variant">
      <vt:variant>
        <vt:lpstr>Tema</vt:lpstr>
      </vt:variant>
      <vt:variant>
        <vt:i4>1</vt:i4>
      </vt:variant>
      <vt:variant>
        <vt:lpstr>Títulos de slides</vt:lpstr>
      </vt:variant>
      <vt:variant>
        <vt:i4>39</vt:i4>
      </vt:variant>
    </vt:vector>
  </HeadingPairs>
  <TitlesOfParts>
    <vt:vector size="40"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maria socorro</dc:creator>
  <cp:lastModifiedBy>cliente</cp:lastModifiedBy>
  <cp:revision>89</cp:revision>
  <dcterms:created xsi:type="dcterms:W3CDTF">2018-01-28T17:50:14Z</dcterms:created>
  <dcterms:modified xsi:type="dcterms:W3CDTF">2015-05-24T23:04:35Z</dcterms:modified>
</cp:coreProperties>
</file>